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300" r:id="rId16"/>
    <p:sldId id="269" r:id="rId17"/>
    <p:sldId id="270" r:id="rId18"/>
    <p:sldId id="271" r:id="rId19"/>
    <p:sldId id="301" r:id="rId20"/>
    <p:sldId id="279" r:id="rId21"/>
    <p:sldId id="278" r:id="rId22"/>
    <p:sldId id="280" r:id="rId23"/>
    <p:sldId id="281" r:id="rId24"/>
    <p:sldId id="282" r:id="rId25"/>
    <p:sldId id="274" r:id="rId26"/>
    <p:sldId id="275" r:id="rId27"/>
    <p:sldId id="276" r:id="rId28"/>
    <p:sldId id="277" r:id="rId29"/>
    <p:sldId id="272" r:id="rId30"/>
    <p:sldId id="30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Lst>
  <p:sldSz cx="9144000" cy="6858000" type="screen4x3"/>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1" d="100"/>
          <a:sy n="71" d="100"/>
        </p:scale>
        <p:origin x="1380" y="6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8" Type="http://schemas.openxmlformats.org/officeDocument/2006/relationships/slide" Target="slides/slide5.xml"/><Relationship Id="rId51" Type="http://schemas.openxmlformats.org/officeDocument/2006/relationships/theme" Target="theme/theme1.xml"/></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US"/>
  <c:roundedCorners val="1"/>
  <c:style val="2"/>
  <c:chart>
    <c:title>
      <c:tx>
        <c:rich>
          <a:bodyPr/>
          <a:lstStyle/>
          <a:p>
            <a:pPr>
              <a:defRPr/>
            </a:pPr>
            <a:r>
              <a:rPr lang="en-IN" sz="1400" b="1">
                <a:solidFill>
                  <a:srgbClr val="595959"/>
                </a:solidFill>
                <a:latin typeface="Calibri"/>
              </a:rPr>
              <a:t>Sector-wise FDI inflow (in crores)</a:t>
            </a:r>
          </a:p>
        </c:rich>
      </c:tx>
      <c:layout/>
      <c:overlay val="1"/>
    </c:title>
    <c:autoTitleDeleted val="0"/>
    <c:plotArea>
      <c:layout>
        <c:manualLayout>
          <c:layoutTarget val="inner"/>
          <c:xMode val="edge"/>
          <c:yMode val="edge"/>
          <c:x val="7.3833068668495261E-2"/>
          <c:y val="2.407533787133766E-2"/>
          <c:w val="0.91505538275785137"/>
          <c:h val="0.4690564100769361"/>
        </c:manualLayout>
      </c:layout>
      <c:barChart>
        <c:barDir val="col"/>
        <c:grouping val="clustered"/>
        <c:varyColors val="1"/>
        <c:ser>
          <c:idx val="0"/>
          <c:order val="0"/>
          <c:tx>
            <c:strRef>
              <c:f>label 1</c:f>
              <c:strCache>
                <c:ptCount val="1"/>
                <c:pt idx="0">
                  <c:v>Equity Inflow (2014-15)</c:v>
                </c:pt>
              </c:strCache>
            </c:strRef>
          </c:tx>
          <c:spPr>
            <a:solidFill>
              <a:srgbClr val="4F81BD"/>
            </a:solidFill>
            <a:ln>
              <a:noFill/>
            </a:ln>
          </c:spPr>
          <c:invertIfNegative val="1"/>
          <c:cat>
            <c:strRef>
              <c:f>categories</c:f>
              <c:strCache>
                <c:ptCount val="10"/>
                <c:pt idx="0">
                  <c:v>SERVICES SECTOR **</c:v>
                </c:pt>
                <c:pt idx="1">
                  <c:v>CONSTRUCTION DEVELOPMENT: TOWNSHIPS, HOUSING, BUILT-UP INFRASTRUCTURE</c:v>
                </c:pt>
                <c:pt idx="2">
                  <c:v>COMPUTER SOFTWARE &amp; HARDWARE</c:v>
                </c:pt>
                <c:pt idx="3">
                  <c:v>TELECOMMUNICATIONS
(radio paging, cellular mobile, basic
telephone services)</c:v>
                </c:pt>
                <c:pt idx="4">
                  <c:v>AUTOMOBILE INDUSTRY</c:v>
                </c:pt>
                <c:pt idx="5">
                  <c:v>DRUGS &amp; PHARMACEUTICALS</c:v>
                </c:pt>
                <c:pt idx="6">
                  <c:v>CHEMICALS (OTHER THAN
FERTILIZERS)</c:v>
                </c:pt>
                <c:pt idx="7">
                  <c:v>POWER</c:v>
                </c:pt>
                <c:pt idx="8">
                  <c:v>TRADING</c:v>
                </c:pt>
                <c:pt idx="9">
                  <c:v>METALLURGICAL INDUSTRIES</c:v>
                </c:pt>
              </c:strCache>
            </c:strRef>
          </c:cat>
          <c:val>
            <c:numRef>
              <c:f>0</c:f>
              <c:numCache>
                <c:formatCode>General</c:formatCode>
                <c:ptCount val="10"/>
                <c:pt idx="0">
                  <c:v>19963</c:v>
                </c:pt>
                <c:pt idx="1">
                  <c:v>4582</c:v>
                </c:pt>
                <c:pt idx="2">
                  <c:v>13564</c:v>
                </c:pt>
                <c:pt idx="3">
                  <c:v>17372</c:v>
                </c:pt>
                <c:pt idx="4">
                  <c:v>15794</c:v>
                </c:pt>
                <c:pt idx="5">
                  <c:v>9211</c:v>
                </c:pt>
                <c:pt idx="6">
                  <c:v>4077</c:v>
                </c:pt>
                <c:pt idx="7">
                  <c:v>3985</c:v>
                </c:pt>
                <c:pt idx="8">
                  <c:v>16962</c:v>
                </c:pt>
                <c:pt idx="9">
                  <c:v>2897</c:v>
                </c:pt>
              </c:numCache>
            </c:numRef>
          </c:val>
          <c:extLst xmlns:c16r2="http://schemas.microsoft.com/office/drawing/2015/06/chart">
            <c:ext xmlns:c16="http://schemas.microsoft.com/office/drawing/2014/chart" uri="{C3380CC4-5D6E-409C-BE32-E72D297353CC}">
              <c16:uniqueId val="{00000000-8C80-4B75-85B1-070B7698D775}"/>
            </c:ext>
            <c:ext xmlns:c14="http://schemas.microsoft.com/office/drawing/2007/8/2/chart" uri="{6F2FDCE9-48DA-4B69-8628-5D25D57E5C99}">
              <c14:invertSolidFillFmt>
                <c14:spPr xmlns:c14="http://schemas.microsoft.com/office/drawing/2007/8/2/chart">
                  <a:solidFill>
                    <a:srgbClr val="FFFFFF"/>
                  </a:solidFill>
                  <a:ln>
                    <a:noFill/>
                  </a:ln>
                </c14:spPr>
              </c14:invertSolidFillFmt>
            </c:ext>
          </c:extLst>
        </c:ser>
        <c:ser>
          <c:idx val="1"/>
          <c:order val="1"/>
          <c:tx>
            <c:strRef>
              <c:f>label 2</c:f>
              <c:strCache>
                <c:ptCount val="1"/>
                <c:pt idx="0">
                  <c:v>Equity Inflow (2015-16) till June'15</c:v>
                </c:pt>
              </c:strCache>
            </c:strRef>
          </c:tx>
          <c:spPr>
            <a:solidFill>
              <a:srgbClr val="C0504D"/>
            </a:solidFill>
            <a:ln>
              <a:noFill/>
            </a:ln>
          </c:spPr>
          <c:invertIfNegative val="1"/>
          <c:cat>
            <c:strRef>
              <c:f>categories</c:f>
              <c:strCache>
                <c:ptCount val="10"/>
                <c:pt idx="0">
                  <c:v>SERVICES SECTOR **</c:v>
                </c:pt>
                <c:pt idx="1">
                  <c:v>CONSTRUCTION DEVELOPMENT: TOWNSHIPS, HOUSING, BUILT-UP INFRASTRUCTURE</c:v>
                </c:pt>
                <c:pt idx="2">
                  <c:v>COMPUTER SOFTWARE &amp; HARDWARE</c:v>
                </c:pt>
                <c:pt idx="3">
                  <c:v>TELECOMMUNICATIONS
(radio paging, cellular mobile, basic
telephone services)</c:v>
                </c:pt>
                <c:pt idx="4">
                  <c:v>AUTOMOBILE INDUSTRY</c:v>
                </c:pt>
                <c:pt idx="5">
                  <c:v>DRUGS &amp; PHARMACEUTICALS</c:v>
                </c:pt>
                <c:pt idx="6">
                  <c:v>CHEMICALS (OTHER THAN
FERTILIZERS)</c:v>
                </c:pt>
                <c:pt idx="7">
                  <c:v>POWER</c:v>
                </c:pt>
                <c:pt idx="8">
                  <c:v>TRADING</c:v>
                </c:pt>
                <c:pt idx="9">
                  <c:v>METALLURGICAL INDUSTRIES</c:v>
                </c:pt>
              </c:strCache>
            </c:strRef>
          </c:cat>
          <c:val>
            <c:numRef>
              <c:f>1</c:f>
              <c:numCache>
                <c:formatCode>General</c:formatCode>
                <c:ptCount val="10"/>
                <c:pt idx="0">
                  <c:v>4036</c:v>
                </c:pt>
                <c:pt idx="1">
                  <c:v>216</c:v>
                </c:pt>
                <c:pt idx="2">
                  <c:v>16245</c:v>
                </c:pt>
                <c:pt idx="3">
                  <c:v>2517</c:v>
                </c:pt>
                <c:pt idx="4">
                  <c:v>6914</c:v>
                </c:pt>
                <c:pt idx="5">
                  <c:v>1370</c:v>
                </c:pt>
                <c:pt idx="6">
                  <c:v>1598</c:v>
                </c:pt>
                <c:pt idx="7">
                  <c:v>1717</c:v>
                </c:pt>
                <c:pt idx="8">
                  <c:v>5679</c:v>
                </c:pt>
                <c:pt idx="9">
                  <c:v>816</c:v>
                </c:pt>
              </c:numCache>
            </c:numRef>
          </c:val>
          <c:extLst xmlns:c16r2="http://schemas.microsoft.com/office/drawing/2015/06/chart">
            <c:ext xmlns:c16="http://schemas.microsoft.com/office/drawing/2014/chart" uri="{C3380CC4-5D6E-409C-BE32-E72D297353CC}">
              <c16:uniqueId val="{00000001-8C80-4B75-85B1-070B7698D775}"/>
            </c:ext>
            <c:ext xmlns:c14="http://schemas.microsoft.com/office/drawing/2007/8/2/chart" uri="{6F2FDCE9-48DA-4B69-8628-5D25D57E5C99}">
              <c14:invertSolidFillFmt>
                <c14:spPr xmlns:c14="http://schemas.microsoft.com/office/drawing/2007/8/2/chart">
                  <a:solidFill>
                    <a:srgbClr val="FFFFFF"/>
                  </a:solidFill>
                  <a:ln>
                    <a:noFill/>
                  </a:ln>
                </c14:spPr>
              </c14:invertSolidFillFmt>
            </c:ext>
          </c:extLst>
        </c:ser>
        <c:dLbls>
          <c:showLegendKey val="0"/>
          <c:showVal val="0"/>
          <c:showCatName val="0"/>
          <c:showSerName val="0"/>
          <c:showPercent val="0"/>
          <c:showBubbleSize val="0"/>
        </c:dLbls>
        <c:gapWidth val="219"/>
        <c:axId val="327589720"/>
        <c:axId val="327594032"/>
      </c:barChart>
      <c:catAx>
        <c:axId val="327589720"/>
        <c:scaling>
          <c:orientation val="minMax"/>
        </c:scaling>
        <c:delete val="0"/>
        <c:axPos val="b"/>
        <c:numFmt formatCode="General" sourceLinked="0"/>
        <c:majorTickMark val="none"/>
        <c:minorTickMark val="none"/>
        <c:tickLblPos val="nextTo"/>
        <c:spPr>
          <a:ln w="9360">
            <a:solidFill>
              <a:srgbClr val="D9D9D9"/>
            </a:solidFill>
            <a:round/>
          </a:ln>
        </c:spPr>
        <c:crossAx val="327594032"/>
        <c:crosses val="autoZero"/>
        <c:auto val="1"/>
        <c:lblAlgn val="ctr"/>
        <c:lblOffset val="100"/>
        <c:noMultiLvlLbl val="1"/>
      </c:catAx>
      <c:valAx>
        <c:axId val="327594032"/>
        <c:scaling>
          <c:orientation val="minMax"/>
        </c:scaling>
        <c:delete val="0"/>
        <c:axPos val="l"/>
        <c:majorGridlines>
          <c:spPr>
            <a:ln w="9360">
              <a:solidFill>
                <a:srgbClr val="D9D9D9"/>
              </a:solidFill>
              <a:round/>
            </a:ln>
          </c:spPr>
        </c:majorGridlines>
        <c:numFmt formatCode="General" sourceLinked="1"/>
        <c:majorTickMark val="none"/>
        <c:minorTickMark val="none"/>
        <c:tickLblPos val="nextTo"/>
        <c:spPr>
          <a:ln w="9360">
            <a:noFill/>
          </a:ln>
        </c:spPr>
        <c:crossAx val="327589720"/>
        <c:crossesAt val="0"/>
        <c:crossBetween val="between"/>
      </c:valAx>
      <c:spPr>
        <a:noFill/>
        <a:ln>
          <a:noFill/>
        </a:ln>
      </c:spPr>
    </c:plotArea>
    <c:legend>
      <c:legendPos val="b"/>
      <c:layout/>
      <c:overlay val="0"/>
      <c:spPr>
        <a:noFill/>
        <a:ln>
          <a:noFill/>
        </a:ln>
      </c:spPr>
    </c:legend>
    <c:plotVisOnly val="1"/>
    <c:dispBlanksAs val="zero"/>
    <c:showDLblsOverMax val="1"/>
  </c:chart>
  <c:spPr>
    <a:noFill/>
    <a:ln>
      <a:noFill/>
    </a:ln>
  </c:spPr>
</c:chartSpace>
</file>

<file path=ppt/media/image1.png>
</file>

<file path=ppt/media/image10.png>
</file>

<file path=ppt/media/image11.png>
</file>

<file path=ppt/media/image12.png>
</file>

<file path=ppt/media/image13.png>
</file>

<file path=ppt/media/image14.png>
</file>

<file path=ppt/media/image15.jpeg>
</file>

<file path=ppt/media/image2.jpeg>
</file>

<file path=ppt/media/image3.png>
</file>

<file path=ppt/media/image4.png>
</file>

<file path=ppt/media/image5.pn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
        <p:nvSpPr>
          <p:cNvPr id="27" name="PlaceHolder 2"/>
          <p:cNvSpPr>
            <a:spLocks noGrp="1"/>
          </p:cNvSpPr>
          <p:nvPr>
            <p:ph type="body"/>
          </p:nvPr>
        </p:nvSpPr>
        <p:spPr>
          <a:xfrm>
            <a:off x="457200" y="1600200"/>
            <a:ext cx="8229240" cy="2158560"/>
          </a:xfrm>
          <a:prstGeom prst="rect">
            <a:avLst/>
          </a:prstGeom>
        </p:spPr>
        <p:txBody>
          <a:bodyPr lIns="0" tIns="0" rIns="0" bIns="0"/>
          <a:lstStyle/>
          <a:p>
            <a:pPr lvl="0"/>
            <a:r>
              <a:rPr lang="en-US" smtClean="0"/>
              <a:t>Click to edit Master text styles</a:t>
            </a:r>
          </a:p>
        </p:txBody>
      </p:sp>
      <p:sp>
        <p:nvSpPr>
          <p:cNvPr id="28" name="PlaceHolder 3"/>
          <p:cNvSpPr>
            <a:spLocks noGrp="1"/>
          </p:cNvSpPr>
          <p:nvPr>
            <p:ph type="body"/>
          </p:nvPr>
        </p:nvSpPr>
        <p:spPr>
          <a:xfrm>
            <a:off x="457200" y="3964320"/>
            <a:ext cx="8229240" cy="2158560"/>
          </a:xfrm>
          <a:prstGeom prst="rect">
            <a:avLst/>
          </a:prstGeom>
        </p:spPr>
        <p:txBody>
          <a:bodyPr lIns="0" tIns="0" rIns="0" bIns="0"/>
          <a:lstStyle/>
          <a:p>
            <a:pPr lvl="0"/>
            <a:r>
              <a:rPr lang="en-US" smtClean="0"/>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
        <p:nvSpPr>
          <p:cNvPr id="30" name="PlaceHolder 2"/>
          <p:cNvSpPr>
            <a:spLocks noGrp="1"/>
          </p:cNvSpPr>
          <p:nvPr>
            <p:ph type="body"/>
          </p:nvPr>
        </p:nvSpPr>
        <p:spPr>
          <a:xfrm>
            <a:off x="457200" y="1600200"/>
            <a:ext cx="4015800" cy="2158560"/>
          </a:xfrm>
          <a:prstGeom prst="rect">
            <a:avLst/>
          </a:prstGeom>
        </p:spPr>
        <p:txBody>
          <a:bodyPr lIns="0" tIns="0" rIns="0" bIns="0"/>
          <a:lstStyle/>
          <a:p>
            <a:pPr lvl="0"/>
            <a:r>
              <a:rPr lang="en-US" smtClean="0"/>
              <a:t>Click to edit Master text styles</a:t>
            </a:r>
          </a:p>
        </p:txBody>
      </p:sp>
      <p:sp>
        <p:nvSpPr>
          <p:cNvPr id="31" name="PlaceHolder 3"/>
          <p:cNvSpPr>
            <a:spLocks noGrp="1"/>
          </p:cNvSpPr>
          <p:nvPr>
            <p:ph type="body"/>
          </p:nvPr>
        </p:nvSpPr>
        <p:spPr>
          <a:xfrm>
            <a:off x="4674240" y="1600200"/>
            <a:ext cx="4015800" cy="2158560"/>
          </a:xfrm>
          <a:prstGeom prst="rect">
            <a:avLst/>
          </a:prstGeom>
        </p:spPr>
        <p:txBody>
          <a:bodyPr lIns="0" tIns="0" rIns="0" bIns="0"/>
          <a:lstStyle/>
          <a:p>
            <a:pPr lvl="0"/>
            <a:r>
              <a:rPr lang="en-US" smtClean="0"/>
              <a:t>Click to edit Master text styles</a:t>
            </a:r>
          </a:p>
        </p:txBody>
      </p:sp>
      <p:sp>
        <p:nvSpPr>
          <p:cNvPr id="32" name="PlaceHolder 4"/>
          <p:cNvSpPr>
            <a:spLocks noGrp="1"/>
          </p:cNvSpPr>
          <p:nvPr>
            <p:ph type="body"/>
          </p:nvPr>
        </p:nvSpPr>
        <p:spPr>
          <a:xfrm>
            <a:off x="4674240" y="3964320"/>
            <a:ext cx="4015800" cy="2158560"/>
          </a:xfrm>
          <a:prstGeom prst="rect">
            <a:avLst/>
          </a:prstGeom>
        </p:spPr>
        <p:txBody>
          <a:bodyPr lIns="0" tIns="0" rIns="0" bIns="0"/>
          <a:lstStyle/>
          <a:p>
            <a:pPr lvl="0"/>
            <a:r>
              <a:rPr lang="en-US" smtClean="0"/>
              <a:t>Click to edit Master text styles</a:t>
            </a:r>
          </a:p>
        </p:txBody>
      </p:sp>
      <p:sp>
        <p:nvSpPr>
          <p:cNvPr id="33" name="PlaceHolder 5"/>
          <p:cNvSpPr>
            <a:spLocks noGrp="1"/>
          </p:cNvSpPr>
          <p:nvPr>
            <p:ph type="body"/>
          </p:nvPr>
        </p:nvSpPr>
        <p:spPr>
          <a:xfrm>
            <a:off x="457200" y="3964320"/>
            <a:ext cx="4015800" cy="2158560"/>
          </a:xfrm>
          <a:prstGeom prst="rect">
            <a:avLst/>
          </a:prstGeom>
        </p:spPr>
        <p:txBody>
          <a:bodyPr lIns="0" tIns="0" rIns="0" bIns="0"/>
          <a:lstStyle/>
          <a:p>
            <a:pPr lvl="0"/>
            <a:r>
              <a:rPr lang="en-US" smtClean="0"/>
              <a:t>Click to edit Master text styles</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
        <p:nvSpPr>
          <p:cNvPr id="35" name="PlaceHolder 2"/>
          <p:cNvSpPr>
            <a:spLocks noGrp="1"/>
          </p:cNvSpPr>
          <p:nvPr>
            <p:ph type="body"/>
          </p:nvPr>
        </p:nvSpPr>
        <p:spPr>
          <a:xfrm>
            <a:off x="457200" y="1600200"/>
            <a:ext cx="8229240" cy="4525560"/>
          </a:xfrm>
          <a:prstGeom prst="rect">
            <a:avLst/>
          </a:prstGeom>
        </p:spPr>
        <p:txBody>
          <a:bodyPr lIns="0" tIns="0" rIns="0" bIns="0"/>
          <a:lstStyle/>
          <a:p>
            <a:pPr lvl="0"/>
            <a:r>
              <a:rPr lang="en-US" smtClean="0"/>
              <a:t>Click to edit Master text styles</a:t>
            </a:r>
          </a:p>
        </p:txBody>
      </p:sp>
      <p:sp>
        <p:nvSpPr>
          <p:cNvPr id="36" name="PlaceHolder 3"/>
          <p:cNvSpPr>
            <a:spLocks noGrp="1"/>
          </p:cNvSpPr>
          <p:nvPr>
            <p:ph type="body"/>
          </p:nvPr>
        </p:nvSpPr>
        <p:spPr>
          <a:xfrm>
            <a:off x="457200" y="1600200"/>
            <a:ext cx="8229240" cy="4525560"/>
          </a:xfrm>
          <a:prstGeom prst="rect">
            <a:avLst/>
          </a:prstGeom>
        </p:spPr>
        <p:txBody>
          <a:bodyPr lIns="0" tIns="0" rIns="0" bIns="0"/>
          <a:lstStyle/>
          <a:p>
            <a:pPr lvl="0"/>
            <a:r>
              <a:rPr lang="en-US" smtClean="0"/>
              <a:t>Click to edit Master text styles</a:t>
            </a:r>
          </a:p>
        </p:txBody>
      </p:sp>
      <p:pic>
        <p:nvPicPr>
          <p:cNvPr id="37" name="Picture 36"/>
          <p:cNvPicPr/>
          <p:nvPr/>
        </p:nvPicPr>
        <p:blipFill>
          <a:blip r:embed="rId2"/>
          <a:stretch>
            <a:fillRect/>
          </a:stretch>
        </p:blipFill>
        <p:spPr>
          <a:xfrm>
            <a:off x="1735560" y="1599840"/>
            <a:ext cx="5671800" cy="4525560"/>
          </a:xfrm>
          <a:prstGeom prst="rect">
            <a:avLst/>
          </a:prstGeom>
          <a:ln>
            <a:noFill/>
          </a:ln>
        </p:spPr>
      </p:pic>
      <p:pic>
        <p:nvPicPr>
          <p:cNvPr id="38" name="Picture 37"/>
          <p:cNvPicPr/>
          <p:nvPr/>
        </p:nvPicPr>
        <p:blipFill>
          <a:blip r:embed="rId2"/>
          <a:stretch>
            <a:fillRect/>
          </a:stretch>
        </p:blipFill>
        <p:spPr>
          <a:xfrm>
            <a:off x="1735560" y="1599840"/>
            <a:ext cx="5671800" cy="452556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45" name="PlaceHolder 2"/>
          <p:cNvSpPr>
            <a:spLocks noGrp="1"/>
          </p:cNvSpPr>
          <p:nvPr>
            <p:ph type="subTitle"/>
          </p:nvPr>
        </p:nvSpPr>
        <p:spPr>
          <a:xfrm>
            <a:off x="457200" y="1600200"/>
            <a:ext cx="8229240" cy="4525920"/>
          </a:xfrm>
          <a:prstGeom prst="rect">
            <a:avLst/>
          </a:prstGeom>
        </p:spPr>
        <p:txBody>
          <a:bodyPr lIns="0" tIns="0" rIns="0" bIns="0" anchor="ctr"/>
          <a:lstStyle/>
          <a:p>
            <a:pPr algn="ct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47" name="PlaceHolder 2"/>
          <p:cNvSpPr>
            <a:spLocks noGrp="1"/>
          </p:cNvSpPr>
          <p:nvPr>
            <p:ph type="body"/>
          </p:nvPr>
        </p:nvSpPr>
        <p:spPr>
          <a:xfrm>
            <a:off x="457200" y="1600200"/>
            <a:ext cx="8229240" cy="4525560"/>
          </a:xfrm>
          <a:prstGeom prst="rect">
            <a:avLst/>
          </a:prstGeom>
        </p:spPr>
        <p:txBody>
          <a:bodyPr lIns="0" tIns="0" rIns="0" bIns="0"/>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49" name="PlaceHolder 2"/>
          <p:cNvSpPr>
            <a:spLocks noGrp="1"/>
          </p:cNvSpPr>
          <p:nvPr>
            <p:ph type="body"/>
          </p:nvPr>
        </p:nvSpPr>
        <p:spPr>
          <a:xfrm>
            <a:off x="457200" y="1600200"/>
            <a:ext cx="4015800" cy="4525560"/>
          </a:xfrm>
          <a:prstGeom prst="rect">
            <a:avLst/>
          </a:prstGeom>
        </p:spPr>
        <p:txBody>
          <a:bodyPr lIns="0" tIns="0" rIns="0" bIns="0"/>
          <a:lstStyle/>
          <a:p>
            <a:endParaRPr/>
          </a:p>
        </p:txBody>
      </p:sp>
      <p:sp>
        <p:nvSpPr>
          <p:cNvPr id="50" name="PlaceHolder 3"/>
          <p:cNvSpPr>
            <a:spLocks noGrp="1"/>
          </p:cNvSpPr>
          <p:nvPr>
            <p:ph type="body"/>
          </p:nvPr>
        </p:nvSpPr>
        <p:spPr>
          <a:xfrm>
            <a:off x="4674240" y="1600200"/>
            <a:ext cx="4015800" cy="4525560"/>
          </a:xfrm>
          <a:prstGeom prst="rect">
            <a:avLst/>
          </a:prstGeom>
        </p:spPr>
        <p:txBody>
          <a:bodyPr lIns="0" tIns="0" rIns="0" bIns="0"/>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74680"/>
            <a:ext cx="8229240" cy="5298120"/>
          </a:xfrm>
          <a:prstGeom prst="rect">
            <a:avLst/>
          </a:prstGeom>
        </p:spPr>
        <p:txBody>
          <a:bodyPr lIns="0" tIns="0" rIns="0" bIns="0" anchor="ctr"/>
          <a:lstStyle/>
          <a:p>
            <a:pPr algn="ct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54" name="PlaceHolder 2"/>
          <p:cNvSpPr>
            <a:spLocks noGrp="1"/>
          </p:cNvSpPr>
          <p:nvPr>
            <p:ph type="body"/>
          </p:nvPr>
        </p:nvSpPr>
        <p:spPr>
          <a:xfrm>
            <a:off x="457200" y="1600200"/>
            <a:ext cx="4015800" cy="2158560"/>
          </a:xfrm>
          <a:prstGeom prst="rect">
            <a:avLst/>
          </a:prstGeom>
        </p:spPr>
        <p:txBody>
          <a:bodyPr lIns="0" tIns="0" rIns="0" bIns="0"/>
          <a:lstStyle/>
          <a:p>
            <a:endParaRPr/>
          </a:p>
        </p:txBody>
      </p:sp>
      <p:sp>
        <p:nvSpPr>
          <p:cNvPr id="55" name="PlaceHolder 3"/>
          <p:cNvSpPr>
            <a:spLocks noGrp="1"/>
          </p:cNvSpPr>
          <p:nvPr>
            <p:ph type="body"/>
          </p:nvPr>
        </p:nvSpPr>
        <p:spPr>
          <a:xfrm>
            <a:off x="457200" y="3964320"/>
            <a:ext cx="4015800" cy="2158560"/>
          </a:xfrm>
          <a:prstGeom prst="rect">
            <a:avLst/>
          </a:prstGeom>
        </p:spPr>
        <p:txBody>
          <a:bodyPr lIns="0" tIns="0" rIns="0" bIns="0"/>
          <a:lstStyle/>
          <a:p>
            <a:endParaRPr/>
          </a:p>
        </p:txBody>
      </p:sp>
      <p:sp>
        <p:nvSpPr>
          <p:cNvPr id="56" name="PlaceHolder 4"/>
          <p:cNvSpPr>
            <a:spLocks noGrp="1"/>
          </p:cNvSpPr>
          <p:nvPr>
            <p:ph type="body"/>
          </p:nvPr>
        </p:nvSpPr>
        <p:spPr>
          <a:xfrm>
            <a:off x="4674240" y="1600200"/>
            <a:ext cx="4015800" cy="4525560"/>
          </a:xfrm>
          <a:prstGeom prst="rect">
            <a:avLst/>
          </a:prstGeom>
        </p:spPr>
        <p:txBody>
          <a:bodyPr lIns="0" tIns="0" rIns="0" bIns="0"/>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
        <p:nvSpPr>
          <p:cNvPr id="6" name="PlaceHolder 2"/>
          <p:cNvSpPr>
            <a:spLocks noGrp="1"/>
          </p:cNvSpPr>
          <p:nvPr>
            <p:ph type="subTitle"/>
          </p:nvPr>
        </p:nvSpPr>
        <p:spPr>
          <a:xfrm>
            <a:off x="457200" y="1600200"/>
            <a:ext cx="8229240" cy="4525920"/>
          </a:xfrm>
          <a:prstGeom prst="rect">
            <a:avLst/>
          </a:prstGeom>
        </p:spPr>
        <p:txBody>
          <a:bodyPr lIns="0" tIns="0" rIns="0" bIns="0" anchor="ctr"/>
          <a:lstStyle/>
          <a:p>
            <a:pPr algn="ctr"/>
            <a:r>
              <a:rPr lang="en-US" smtClean="0"/>
              <a:t>Click to edit Master subtitle style</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58" name="PlaceHolder 2"/>
          <p:cNvSpPr>
            <a:spLocks noGrp="1"/>
          </p:cNvSpPr>
          <p:nvPr>
            <p:ph type="body"/>
          </p:nvPr>
        </p:nvSpPr>
        <p:spPr>
          <a:xfrm>
            <a:off x="457200" y="1600200"/>
            <a:ext cx="4015800" cy="4525560"/>
          </a:xfrm>
          <a:prstGeom prst="rect">
            <a:avLst/>
          </a:prstGeom>
        </p:spPr>
        <p:txBody>
          <a:bodyPr lIns="0" tIns="0" rIns="0" bIns="0"/>
          <a:lstStyle/>
          <a:p>
            <a:endParaRPr/>
          </a:p>
        </p:txBody>
      </p:sp>
      <p:sp>
        <p:nvSpPr>
          <p:cNvPr id="59" name="PlaceHolder 3"/>
          <p:cNvSpPr>
            <a:spLocks noGrp="1"/>
          </p:cNvSpPr>
          <p:nvPr>
            <p:ph type="body"/>
          </p:nvPr>
        </p:nvSpPr>
        <p:spPr>
          <a:xfrm>
            <a:off x="4674240" y="1600200"/>
            <a:ext cx="4015800" cy="2158560"/>
          </a:xfrm>
          <a:prstGeom prst="rect">
            <a:avLst/>
          </a:prstGeom>
        </p:spPr>
        <p:txBody>
          <a:bodyPr lIns="0" tIns="0" rIns="0" bIns="0"/>
          <a:lstStyle/>
          <a:p>
            <a:endParaRPr/>
          </a:p>
        </p:txBody>
      </p:sp>
      <p:sp>
        <p:nvSpPr>
          <p:cNvPr id="60" name="PlaceHolder 4"/>
          <p:cNvSpPr>
            <a:spLocks noGrp="1"/>
          </p:cNvSpPr>
          <p:nvPr>
            <p:ph type="body"/>
          </p:nvPr>
        </p:nvSpPr>
        <p:spPr>
          <a:xfrm>
            <a:off x="4674240" y="3964320"/>
            <a:ext cx="4015800" cy="2158560"/>
          </a:xfrm>
          <a:prstGeom prst="rect">
            <a:avLst/>
          </a:prstGeom>
        </p:spPr>
        <p:txBody>
          <a:bodyPr lIns="0" tIns="0" rIns="0" bIns="0"/>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62" name="PlaceHolder 2"/>
          <p:cNvSpPr>
            <a:spLocks noGrp="1"/>
          </p:cNvSpPr>
          <p:nvPr>
            <p:ph type="body"/>
          </p:nvPr>
        </p:nvSpPr>
        <p:spPr>
          <a:xfrm>
            <a:off x="457200" y="1600200"/>
            <a:ext cx="4015800" cy="2158560"/>
          </a:xfrm>
          <a:prstGeom prst="rect">
            <a:avLst/>
          </a:prstGeom>
        </p:spPr>
        <p:txBody>
          <a:bodyPr lIns="0" tIns="0" rIns="0" bIns="0"/>
          <a:lstStyle/>
          <a:p>
            <a:endParaRPr/>
          </a:p>
        </p:txBody>
      </p:sp>
      <p:sp>
        <p:nvSpPr>
          <p:cNvPr id="63" name="PlaceHolder 3"/>
          <p:cNvSpPr>
            <a:spLocks noGrp="1"/>
          </p:cNvSpPr>
          <p:nvPr>
            <p:ph type="body"/>
          </p:nvPr>
        </p:nvSpPr>
        <p:spPr>
          <a:xfrm>
            <a:off x="4674240" y="1600200"/>
            <a:ext cx="4015800" cy="2158560"/>
          </a:xfrm>
          <a:prstGeom prst="rect">
            <a:avLst/>
          </a:prstGeom>
        </p:spPr>
        <p:txBody>
          <a:bodyPr lIns="0" tIns="0" rIns="0" bIns="0"/>
          <a:lstStyle/>
          <a:p>
            <a:endParaRPr/>
          </a:p>
        </p:txBody>
      </p:sp>
      <p:sp>
        <p:nvSpPr>
          <p:cNvPr id="64" name="PlaceHolder 4"/>
          <p:cNvSpPr>
            <a:spLocks noGrp="1"/>
          </p:cNvSpPr>
          <p:nvPr>
            <p:ph type="body"/>
          </p:nvPr>
        </p:nvSpPr>
        <p:spPr>
          <a:xfrm>
            <a:off x="457200" y="3964320"/>
            <a:ext cx="8229240" cy="2158560"/>
          </a:xfrm>
          <a:prstGeom prst="rect">
            <a:avLst/>
          </a:prstGeom>
        </p:spPr>
        <p:txBody>
          <a:bodyPr lIns="0" tIns="0" rIns="0" bIns="0"/>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66" name="PlaceHolder 2"/>
          <p:cNvSpPr>
            <a:spLocks noGrp="1"/>
          </p:cNvSpPr>
          <p:nvPr>
            <p:ph type="body"/>
          </p:nvPr>
        </p:nvSpPr>
        <p:spPr>
          <a:xfrm>
            <a:off x="457200" y="1600200"/>
            <a:ext cx="8229240" cy="2158560"/>
          </a:xfrm>
          <a:prstGeom prst="rect">
            <a:avLst/>
          </a:prstGeom>
        </p:spPr>
        <p:txBody>
          <a:bodyPr lIns="0" tIns="0" rIns="0" bIns="0"/>
          <a:lstStyle/>
          <a:p>
            <a:endParaRPr/>
          </a:p>
        </p:txBody>
      </p:sp>
      <p:sp>
        <p:nvSpPr>
          <p:cNvPr id="67" name="PlaceHolder 3"/>
          <p:cNvSpPr>
            <a:spLocks noGrp="1"/>
          </p:cNvSpPr>
          <p:nvPr>
            <p:ph type="body"/>
          </p:nvPr>
        </p:nvSpPr>
        <p:spPr>
          <a:xfrm>
            <a:off x="457200" y="3964320"/>
            <a:ext cx="8229240" cy="2158560"/>
          </a:xfrm>
          <a:prstGeom prst="rect">
            <a:avLst/>
          </a:prstGeom>
        </p:spPr>
        <p:txBody>
          <a:bodyPr lIns="0" tIns="0" rIns="0" bIns="0"/>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69" name="PlaceHolder 2"/>
          <p:cNvSpPr>
            <a:spLocks noGrp="1"/>
          </p:cNvSpPr>
          <p:nvPr>
            <p:ph type="body"/>
          </p:nvPr>
        </p:nvSpPr>
        <p:spPr>
          <a:xfrm>
            <a:off x="457200" y="1600200"/>
            <a:ext cx="4015800" cy="2158560"/>
          </a:xfrm>
          <a:prstGeom prst="rect">
            <a:avLst/>
          </a:prstGeom>
        </p:spPr>
        <p:txBody>
          <a:bodyPr lIns="0" tIns="0" rIns="0" bIns="0"/>
          <a:lstStyle/>
          <a:p>
            <a:endParaRPr/>
          </a:p>
        </p:txBody>
      </p:sp>
      <p:sp>
        <p:nvSpPr>
          <p:cNvPr id="70" name="PlaceHolder 3"/>
          <p:cNvSpPr>
            <a:spLocks noGrp="1"/>
          </p:cNvSpPr>
          <p:nvPr>
            <p:ph type="body"/>
          </p:nvPr>
        </p:nvSpPr>
        <p:spPr>
          <a:xfrm>
            <a:off x="4674240" y="1600200"/>
            <a:ext cx="4015800" cy="2158560"/>
          </a:xfrm>
          <a:prstGeom prst="rect">
            <a:avLst/>
          </a:prstGeom>
        </p:spPr>
        <p:txBody>
          <a:bodyPr lIns="0" tIns="0" rIns="0" bIns="0"/>
          <a:lstStyle/>
          <a:p>
            <a:endParaRPr/>
          </a:p>
        </p:txBody>
      </p:sp>
      <p:sp>
        <p:nvSpPr>
          <p:cNvPr id="71" name="PlaceHolder 4"/>
          <p:cNvSpPr>
            <a:spLocks noGrp="1"/>
          </p:cNvSpPr>
          <p:nvPr>
            <p:ph type="body"/>
          </p:nvPr>
        </p:nvSpPr>
        <p:spPr>
          <a:xfrm>
            <a:off x="4674240" y="3964320"/>
            <a:ext cx="4015800" cy="2158560"/>
          </a:xfrm>
          <a:prstGeom prst="rect">
            <a:avLst/>
          </a:prstGeom>
        </p:spPr>
        <p:txBody>
          <a:bodyPr lIns="0" tIns="0" rIns="0" bIns="0"/>
          <a:lstStyle/>
          <a:p>
            <a:endParaRPr/>
          </a:p>
        </p:txBody>
      </p:sp>
      <p:sp>
        <p:nvSpPr>
          <p:cNvPr id="72" name="PlaceHolder 5"/>
          <p:cNvSpPr>
            <a:spLocks noGrp="1"/>
          </p:cNvSpPr>
          <p:nvPr>
            <p:ph type="body"/>
          </p:nvPr>
        </p:nvSpPr>
        <p:spPr>
          <a:xfrm>
            <a:off x="457200" y="3964320"/>
            <a:ext cx="4015800" cy="2158560"/>
          </a:xfrm>
          <a:prstGeom prst="rect">
            <a:avLst/>
          </a:prstGeom>
        </p:spPr>
        <p:txBody>
          <a:bodyPr lIns="0" tIns="0" rIns="0" bIns="0"/>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74" name="PlaceHolder 2"/>
          <p:cNvSpPr>
            <a:spLocks noGrp="1"/>
          </p:cNvSpPr>
          <p:nvPr>
            <p:ph type="body"/>
          </p:nvPr>
        </p:nvSpPr>
        <p:spPr>
          <a:xfrm>
            <a:off x="457200" y="1600200"/>
            <a:ext cx="8229240" cy="4525560"/>
          </a:xfrm>
          <a:prstGeom prst="rect">
            <a:avLst/>
          </a:prstGeom>
        </p:spPr>
        <p:txBody>
          <a:bodyPr lIns="0" tIns="0" rIns="0" bIns="0"/>
          <a:lstStyle/>
          <a:p>
            <a:endParaRPr/>
          </a:p>
        </p:txBody>
      </p:sp>
      <p:sp>
        <p:nvSpPr>
          <p:cNvPr id="75" name="PlaceHolder 3"/>
          <p:cNvSpPr>
            <a:spLocks noGrp="1"/>
          </p:cNvSpPr>
          <p:nvPr>
            <p:ph type="body"/>
          </p:nvPr>
        </p:nvSpPr>
        <p:spPr>
          <a:xfrm>
            <a:off x="457200" y="1600200"/>
            <a:ext cx="8229240" cy="4525560"/>
          </a:xfrm>
          <a:prstGeom prst="rect">
            <a:avLst/>
          </a:prstGeom>
        </p:spPr>
        <p:txBody>
          <a:bodyPr lIns="0" tIns="0" rIns="0" bIns="0"/>
          <a:lstStyle/>
          <a:p>
            <a:endParaRPr/>
          </a:p>
        </p:txBody>
      </p:sp>
      <p:pic>
        <p:nvPicPr>
          <p:cNvPr id="76" name="Picture 75"/>
          <p:cNvPicPr/>
          <p:nvPr/>
        </p:nvPicPr>
        <p:blipFill>
          <a:blip r:embed="rId2"/>
          <a:stretch>
            <a:fillRect/>
          </a:stretch>
        </p:blipFill>
        <p:spPr>
          <a:xfrm>
            <a:off x="1735560" y="1599840"/>
            <a:ext cx="5671800" cy="4525560"/>
          </a:xfrm>
          <a:prstGeom prst="rect">
            <a:avLst/>
          </a:prstGeom>
          <a:ln>
            <a:noFill/>
          </a:ln>
        </p:spPr>
      </p:pic>
      <p:pic>
        <p:nvPicPr>
          <p:cNvPr id="77" name="Picture 76"/>
          <p:cNvPicPr/>
          <p:nvPr/>
        </p:nvPicPr>
        <p:blipFill>
          <a:blip r:embed="rId2"/>
          <a:stretch>
            <a:fillRect/>
          </a:stretch>
        </p:blipFill>
        <p:spPr>
          <a:xfrm>
            <a:off x="1735560" y="1599840"/>
            <a:ext cx="5671800" cy="4525560"/>
          </a:xfrm>
          <a:prstGeom prst="rect">
            <a:avLst/>
          </a:prstGeom>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84" name="PlaceHolder 2"/>
          <p:cNvSpPr>
            <a:spLocks noGrp="1"/>
          </p:cNvSpPr>
          <p:nvPr>
            <p:ph type="subTitle"/>
          </p:nvPr>
        </p:nvSpPr>
        <p:spPr>
          <a:xfrm>
            <a:off x="457200" y="1600200"/>
            <a:ext cx="8229240" cy="4525920"/>
          </a:xfrm>
          <a:prstGeom prst="rect">
            <a:avLst/>
          </a:prstGeom>
        </p:spPr>
        <p:txBody>
          <a:bodyPr lIns="0" tIns="0" rIns="0" bIns="0" anchor="ctr"/>
          <a:lstStyle/>
          <a:p>
            <a:pPr algn="ct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86" name="PlaceHolder 2"/>
          <p:cNvSpPr>
            <a:spLocks noGrp="1"/>
          </p:cNvSpPr>
          <p:nvPr>
            <p:ph type="body"/>
          </p:nvPr>
        </p:nvSpPr>
        <p:spPr>
          <a:xfrm>
            <a:off x="457200" y="1600200"/>
            <a:ext cx="8229240" cy="4525560"/>
          </a:xfrm>
          <a:prstGeom prst="rect">
            <a:avLst/>
          </a:prstGeom>
        </p:spPr>
        <p:txBody>
          <a:bodyPr lIns="0" tIns="0" rIns="0" bIns="0"/>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88" name="PlaceHolder 2"/>
          <p:cNvSpPr>
            <a:spLocks noGrp="1"/>
          </p:cNvSpPr>
          <p:nvPr>
            <p:ph type="body"/>
          </p:nvPr>
        </p:nvSpPr>
        <p:spPr>
          <a:xfrm>
            <a:off x="457200" y="1600200"/>
            <a:ext cx="4015800" cy="4525560"/>
          </a:xfrm>
          <a:prstGeom prst="rect">
            <a:avLst/>
          </a:prstGeom>
        </p:spPr>
        <p:txBody>
          <a:bodyPr lIns="0" tIns="0" rIns="0" bIns="0"/>
          <a:lstStyle/>
          <a:p>
            <a:endParaRPr/>
          </a:p>
        </p:txBody>
      </p:sp>
      <p:sp>
        <p:nvSpPr>
          <p:cNvPr id="89" name="PlaceHolder 3"/>
          <p:cNvSpPr>
            <a:spLocks noGrp="1"/>
          </p:cNvSpPr>
          <p:nvPr>
            <p:ph type="body"/>
          </p:nvPr>
        </p:nvSpPr>
        <p:spPr>
          <a:xfrm>
            <a:off x="4674240" y="1600200"/>
            <a:ext cx="4015800" cy="4525560"/>
          </a:xfrm>
          <a:prstGeom prst="rect">
            <a:avLst/>
          </a:prstGeom>
        </p:spPr>
        <p:txBody>
          <a:bodyPr lIns="0" tIns="0" rIns="0" bIns="0"/>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
        <p:nvSpPr>
          <p:cNvPr id="8" name="PlaceHolder 2"/>
          <p:cNvSpPr>
            <a:spLocks noGrp="1"/>
          </p:cNvSpPr>
          <p:nvPr>
            <p:ph type="body"/>
          </p:nvPr>
        </p:nvSpPr>
        <p:spPr>
          <a:xfrm>
            <a:off x="457200" y="1600200"/>
            <a:ext cx="8229240" cy="4525560"/>
          </a:xfrm>
          <a:prstGeom prst="rect">
            <a:avLst/>
          </a:prstGeom>
        </p:spPr>
        <p:txBody>
          <a:bodyPr lIns="0" tIns="0" rIns="0" bIns="0"/>
          <a:lstStyle/>
          <a:p>
            <a:pPr lvl="0"/>
            <a:r>
              <a:rPr lang="en-US" smtClean="0"/>
              <a:t>Click to edit Master text styles</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457200" y="274680"/>
            <a:ext cx="8229240" cy="5298120"/>
          </a:xfrm>
          <a:prstGeom prst="rect">
            <a:avLst/>
          </a:prstGeom>
        </p:spPr>
        <p:txBody>
          <a:bodyPr lIns="0" tIns="0" rIns="0" bIns="0" anchor="ctr"/>
          <a:lstStyle/>
          <a:p>
            <a:pPr algn="ct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93" name="PlaceHolder 2"/>
          <p:cNvSpPr>
            <a:spLocks noGrp="1"/>
          </p:cNvSpPr>
          <p:nvPr>
            <p:ph type="body"/>
          </p:nvPr>
        </p:nvSpPr>
        <p:spPr>
          <a:xfrm>
            <a:off x="457200" y="1600200"/>
            <a:ext cx="4015800" cy="2158560"/>
          </a:xfrm>
          <a:prstGeom prst="rect">
            <a:avLst/>
          </a:prstGeom>
        </p:spPr>
        <p:txBody>
          <a:bodyPr lIns="0" tIns="0" rIns="0" bIns="0"/>
          <a:lstStyle/>
          <a:p>
            <a:endParaRPr/>
          </a:p>
        </p:txBody>
      </p:sp>
      <p:sp>
        <p:nvSpPr>
          <p:cNvPr id="94" name="PlaceHolder 3"/>
          <p:cNvSpPr>
            <a:spLocks noGrp="1"/>
          </p:cNvSpPr>
          <p:nvPr>
            <p:ph type="body"/>
          </p:nvPr>
        </p:nvSpPr>
        <p:spPr>
          <a:xfrm>
            <a:off x="457200" y="3964320"/>
            <a:ext cx="4015800" cy="2158560"/>
          </a:xfrm>
          <a:prstGeom prst="rect">
            <a:avLst/>
          </a:prstGeom>
        </p:spPr>
        <p:txBody>
          <a:bodyPr lIns="0" tIns="0" rIns="0" bIns="0"/>
          <a:lstStyle/>
          <a:p>
            <a:endParaRPr/>
          </a:p>
        </p:txBody>
      </p:sp>
      <p:sp>
        <p:nvSpPr>
          <p:cNvPr id="95" name="PlaceHolder 4"/>
          <p:cNvSpPr>
            <a:spLocks noGrp="1"/>
          </p:cNvSpPr>
          <p:nvPr>
            <p:ph type="body"/>
          </p:nvPr>
        </p:nvSpPr>
        <p:spPr>
          <a:xfrm>
            <a:off x="4674240" y="1600200"/>
            <a:ext cx="4015800" cy="4525560"/>
          </a:xfrm>
          <a:prstGeom prst="rect">
            <a:avLst/>
          </a:prstGeom>
        </p:spPr>
        <p:txBody>
          <a:bodyPr lIns="0" tIns="0" rIns="0" bIns="0"/>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97" name="PlaceHolder 2"/>
          <p:cNvSpPr>
            <a:spLocks noGrp="1"/>
          </p:cNvSpPr>
          <p:nvPr>
            <p:ph type="body"/>
          </p:nvPr>
        </p:nvSpPr>
        <p:spPr>
          <a:xfrm>
            <a:off x="457200" y="1600200"/>
            <a:ext cx="4015800" cy="4525560"/>
          </a:xfrm>
          <a:prstGeom prst="rect">
            <a:avLst/>
          </a:prstGeom>
        </p:spPr>
        <p:txBody>
          <a:bodyPr lIns="0" tIns="0" rIns="0" bIns="0"/>
          <a:lstStyle/>
          <a:p>
            <a:endParaRPr/>
          </a:p>
        </p:txBody>
      </p:sp>
      <p:sp>
        <p:nvSpPr>
          <p:cNvPr id="98" name="PlaceHolder 3"/>
          <p:cNvSpPr>
            <a:spLocks noGrp="1"/>
          </p:cNvSpPr>
          <p:nvPr>
            <p:ph type="body"/>
          </p:nvPr>
        </p:nvSpPr>
        <p:spPr>
          <a:xfrm>
            <a:off x="4674240" y="1600200"/>
            <a:ext cx="4015800" cy="2158560"/>
          </a:xfrm>
          <a:prstGeom prst="rect">
            <a:avLst/>
          </a:prstGeom>
        </p:spPr>
        <p:txBody>
          <a:bodyPr lIns="0" tIns="0" rIns="0" bIns="0"/>
          <a:lstStyle/>
          <a:p>
            <a:endParaRPr/>
          </a:p>
        </p:txBody>
      </p:sp>
      <p:sp>
        <p:nvSpPr>
          <p:cNvPr id="99" name="PlaceHolder 4"/>
          <p:cNvSpPr>
            <a:spLocks noGrp="1"/>
          </p:cNvSpPr>
          <p:nvPr>
            <p:ph type="body"/>
          </p:nvPr>
        </p:nvSpPr>
        <p:spPr>
          <a:xfrm>
            <a:off x="4674240" y="3964320"/>
            <a:ext cx="4015800" cy="2158560"/>
          </a:xfrm>
          <a:prstGeom prst="rect">
            <a:avLst/>
          </a:prstGeom>
        </p:spPr>
        <p:txBody>
          <a:bodyPr lIns="0" tIns="0" rIns="0" bIns="0"/>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101" name="PlaceHolder 2"/>
          <p:cNvSpPr>
            <a:spLocks noGrp="1"/>
          </p:cNvSpPr>
          <p:nvPr>
            <p:ph type="body"/>
          </p:nvPr>
        </p:nvSpPr>
        <p:spPr>
          <a:xfrm>
            <a:off x="457200" y="1600200"/>
            <a:ext cx="4015800" cy="2158560"/>
          </a:xfrm>
          <a:prstGeom prst="rect">
            <a:avLst/>
          </a:prstGeom>
        </p:spPr>
        <p:txBody>
          <a:bodyPr lIns="0" tIns="0" rIns="0" bIns="0"/>
          <a:lstStyle/>
          <a:p>
            <a:endParaRPr/>
          </a:p>
        </p:txBody>
      </p:sp>
      <p:sp>
        <p:nvSpPr>
          <p:cNvPr id="102" name="PlaceHolder 3"/>
          <p:cNvSpPr>
            <a:spLocks noGrp="1"/>
          </p:cNvSpPr>
          <p:nvPr>
            <p:ph type="body"/>
          </p:nvPr>
        </p:nvSpPr>
        <p:spPr>
          <a:xfrm>
            <a:off x="4674240" y="1600200"/>
            <a:ext cx="4015800" cy="2158560"/>
          </a:xfrm>
          <a:prstGeom prst="rect">
            <a:avLst/>
          </a:prstGeom>
        </p:spPr>
        <p:txBody>
          <a:bodyPr lIns="0" tIns="0" rIns="0" bIns="0"/>
          <a:lstStyle/>
          <a:p>
            <a:endParaRPr/>
          </a:p>
        </p:txBody>
      </p:sp>
      <p:sp>
        <p:nvSpPr>
          <p:cNvPr id="103" name="PlaceHolder 4"/>
          <p:cNvSpPr>
            <a:spLocks noGrp="1"/>
          </p:cNvSpPr>
          <p:nvPr>
            <p:ph type="body"/>
          </p:nvPr>
        </p:nvSpPr>
        <p:spPr>
          <a:xfrm>
            <a:off x="457200" y="3964320"/>
            <a:ext cx="8229240" cy="2158560"/>
          </a:xfrm>
          <a:prstGeom prst="rect">
            <a:avLst/>
          </a:prstGeom>
        </p:spPr>
        <p:txBody>
          <a:bodyPr lIns="0" tIns="0" rIns="0" bIns="0"/>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105" name="PlaceHolder 2"/>
          <p:cNvSpPr>
            <a:spLocks noGrp="1"/>
          </p:cNvSpPr>
          <p:nvPr>
            <p:ph type="body"/>
          </p:nvPr>
        </p:nvSpPr>
        <p:spPr>
          <a:xfrm>
            <a:off x="457200" y="1600200"/>
            <a:ext cx="8229240" cy="2158560"/>
          </a:xfrm>
          <a:prstGeom prst="rect">
            <a:avLst/>
          </a:prstGeom>
        </p:spPr>
        <p:txBody>
          <a:bodyPr lIns="0" tIns="0" rIns="0" bIns="0"/>
          <a:lstStyle/>
          <a:p>
            <a:endParaRPr/>
          </a:p>
        </p:txBody>
      </p:sp>
      <p:sp>
        <p:nvSpPr>
          <p:cNvPr id="106" name="PlaceHolder 3"/>
          <p:cNvSpPr>
            <a:spLocks noGrp="1"/>
          </p:cNvSpPr>
          <p:nvPr>
            <p:ph type="body"/>
          </p:nvPr>
        </p:nvSpPr>
        <p:spPr>
          <a:xfrm>
            <a:off x="457200" y="3964320"/>
            <a:ext cx="8229240" cy="2158560"/>
          </a:xfrm>
          <a:prstGeom prst="rect">
            <a:avLst/>
          </a:prstGeom>
        </p:spPr>
        <p:txBody>
          <a:bodyPr lIns="0" tIns="0" rIns="0" bIns="0"/>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108" name="PlaceHolder 2"/>
          <p:cNvSpPr>
            <a:spLocks noGrp="1"/>
          </p:cNvSpPr>
          <p:nvPr>
            <p:ph type="body"/>
          </p:nvPr>
        </p:nvSpPr>
        <p:spPr>
          <a:xfrm>
            <a:off x="457200" y="1600200"/>
            <a:ext cx="4015800" cy="2158560"/>
          </a:xfrm>
          <a:prstGeom prst="rect">
            <a:avLst/>
          </a:prstGeom>
        </p:spPr>
        <p:txBody>
          <a:bodyPr lIns="0" tIns="0" rIns="0" bIns="0"/>
          <a:lstStyle/>
          <a:p>
            <a:endParaRPr/>
          </a:p>
        </p:txBody>
      </p:sp>
      <p:sp>
        <p:nvSpPr>
          <p:cNvPr id="109" name="PlaceHolder 3"/>
          <p:cNvSpPr>
            <a:spLocks noGrp="1"/>
          </p:cNvSpPr>
          <p:nvPr>
            <p:ph type="body"/>
          </p:nvPr>
        </p:nvSpPr>
        <p:spPr>
          <a:xfrm>
            <a:off x="4674240" y="1600200"/>
            <a:ext cx="4015800" cy="2158560"/>
          </a:xfrm>
          <a:prstGeom prst="rect">
            <a:avLst/>
          </a:prstGeom>
        </p:spPr>
        <p:txBody>
          <a:bodyPr lIns="0" tIns="0" rIns="0" bIns="0"/>
          <a:lstStyle/>
          <a:p>
            <a:endParaRPr/>
          </a:p>
        </p:txBody>
      </p:sp>
      <p:sp>
        <p:nvSpPr>
          <p:cNvPr id="110" name="PlaceHolder 4"/>
          <p:cNvSpPr>
            <a:spLocks noGrp="1"/>
          </p:cNvSpPr>
          <p:nvPr>
            <p:ph type="body"/>
          </p:nvPr>
        </p:nvSpPr>
        <p:spPr>
          <a:xfrm>
            <a:off x="4674240" y="3964320"/>
            <a:ext cx="4015800" cy="2158560"/>
          </a:xfrm>
          <a:prstGeom prst="rect">
            <a:avLst/>
          </a:prstGeom>
        </p:spPr>
        <p:txBody>
          <a:bodyPr lIns="0" tIns="0" rIns="0" bIns="0"/>
          <a:lstStyle/>
          <a:p>
            <a:endParaRPr/>
          </a:p>
        </p:txBody>
      </p:sp>
      <p:sp>
        <p:nvSpPr>
          <p:cNvPr id="111" name="PlaceHolder 5"/>
          <p:cNvSpPr>
            <a:spLocks noGrp="1"/>
          </p:cNvSpPr>
          <p:nvPr>
            <p:ph type="body"/>
          </p:nvPr>
        </p:nvSpPr>
        <p:spPr>
          <a:xfrm>
            <a:off x="457200" y="3964320"/>
            <a:ext cx="4015800" cy="2158560"/>
          </a:xfrm>
          <a:prstGeom prst="rect">
            <a:avLst/>
          </a:prstGeom>
        </p:spPr>
        <p:txBody>
          <a:bodyPr lIns="0" tIns="0" rIns="0" bIns="0"/>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457200" y="274680"/>
            <a:ext cx="8229240" cy="1143000"/>
          </a:xfrm>
          <a:prstGeom prst="rect">
            <a:avLst/>
          </a:prstGeom>
        </p:spPr>
        <p:txBody>
          <a:bodyPr lIns="0" tIns="0" rIns="0" bIns="0" anchor="ctr"/>
          <a:lstStyle/>
          <a:p>
            <a:endParaRPr/>
          </a:p>
        </p:txBody>
      </p:sp>
      <p:sp>
        <p:nvSpPr>
          <p:cNvPr id="113" name="PlaceHolder 2"/>
          <p:cNvSpPr>
            <a:spLocks noGrp="1"/>
          </p:cNvSpPr>
          <p:nvPr>
            <p:ph type="body"/>
          </p:nvPr>
        </p:nvSpPr>
        <p:spPr>
          <a:xfrm>
            <a:off x="457200" y="1600200"/>
            <a:ext cx="8229240" cy="4525560"/>
          </a:xfrm>
          <a:prstGeom prst="rect">
            <a:avLst/>
          </a:prstGeom>
        </p:spPr>
        <p:txBody>
          <a:bodyPr lIns="0" tIns="0" rIns="0" bIns="0"/>
          <a:lstStyle/>
          <a:p>
            <a:endParaRPr/>
          </a:p>
        </p:txBody>
      </p:sp>
      <p:sp>
        <p:nvSpPr>
          <p:cNvPr id="114" name="PlaceHolder 3"/>
          <p:cNvSpPr>
            <a:spLocks noGrp="1"/>
          </p:cNvSpPr>
          <p:nvPr>
            <p:ph type="body"/>
          </p:nvPr>
        </p:nvSpPr>
        <p:spPr>
          <a:xfrm>
            <a:off x="457200" y="1600200"/>
            <a:ext cx="8229240" cy="4525560"/>
          </a:xfrm>
          <a:prstGeom prst="rect">
            <a:avLst/>
          </a:prstGeom>
        </p:spPr>
        <p:txBody>
          <a:bodyPr lIns="0" tIns="0" rIns="0" bIns="0"/>
          <a:lstStyle/>
          <a:p>
            <a:endParaRPr/>
          </a:p>
        </p:txBody>
      </p:sp>
      <p:pic>
        <p:nvPicPr>
          <p:cNvPr id="115" name="Picture 114"/>
          <p:cNvPicPr/>
          <p:nvPr/>
        </p:nvPicPr>
        <p:blipFill>
          <a:blip r:embed="rId2"/>
          <a:stretch>
            <a:fillRect/>
          </a:stretch>
        </p:blipFill>
        <p:spPr>
          <a:xfrm>
            <a:off x="1735560" y="1599840"/>
            <a:ext cx="5671800" cy="4525560"/>
          </a:xfrm>
          <a:prstGeom prst="rect">
            <a:avLst/>
          </a:prstGeom>
          <a:ln>
            <a:noFill/>
          </a:ln>
        </p:spPr>
      </p:pic>
      <p:pic>
        <p:nvPicPr>
          <p:cNvPr id="116" name="Picture 115"/>
          <p:cNvPicPr/>
          <p:nvPr/>
        </p:nvPicPr>
        <p:blipFill>
          <a:blip r:embed="rId2"/>
          <a:stretch>
            <a:fillRect/>
          </a:stretch>
        </p:blipFill>
        <p:spPr>
          <a:xfrm>
            <a:off x="1735560" y="1599840"/>
            <a:ext cx="5671800" cy="4525560"/>
          </a:xfrm>
          <a:prstGeom prst="rect">
            <a:avLst/>
          </a:prstGeom>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
        <p:nvSpPr>
          <p:cNvPr id="10" name="PlaceHolder 2"/>
          <p:cNvSpPr>
            <a:spLocks noGrp="1"/>
          </p:cNvSpPr>
          <p:nvPr>
            <p:ph type="body"/>
          </p:nvPr>
        </p:nvSpPr>
        <p:spPr>
          <a:xfrm>
            <a:off x="457200" y="1600200"/>
            <a:ext cx="4015800" cy="4525560"/>
          </a:xfrm>
          <a:prstGeom prst="rect">
            <a:avLst/>
          </a:prstGeom>
        </p:spPr>
        <p:txBody>
          <a:bodyPr lIns="0" tIns="0" rIns="0" bIns="0"/>
          <a:lstStyle/>
          <a:p>
            <a:pPr lvl="0"/>
            <a:r>
              <a:rPr lang="en-US" smtClean="0"/>
              <a:t>Click to edit Master text styles</a:t>
            </a:r>
          </a:p>
        </p:txBody>
      </p:sp>
      <p:sp>
        <p:nvSpPr>
          <p:cNvPr id="11" name="PlaceHolder 3"/>
          <p:cNvSpPr>
            <a:spLocks noGrp="1"/>
          </p:cNvSpPr>
          <p:nvPr>
            <p:ph type="body"/>
          </p:nvPr>
        </p:nvSpPr>
        <p:spPr>
          <a:xfrm>
            <a:off x="4674240" y="1600200"/>
            <a:ext cx="4015800" cy="4525560"/>
          </a:xfrm>
          <a:prstGeom prst="rect">
            <a:avLst/>
          </a:prstGeom>
        </p:spPr>
        <p:txBody>
          <a:bodyPr lIns="0" tIns="0" rIns="0" bIns="0"/>
          <a:lstStyle/>
          <a:p>
            <a:pPr lvl="0"/>
            <a:r>
              <a:rPr lang="en-US" smtClean="0"/>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457200" y="274680"/>
            <a:ext cx="8229240" cy="5298120"/>
          </a:xfrm>
          <a:prstGeom prst="rect">
            <a:avLst/>
          </a:prstGeom>
        </p:spPr>
        <p:txBody>
          <a:bodyPr lIns="0" tIns="0" rIns="0" bIns="0" anchor="ctr"/>
          <a:lstStyle/>
          <a:p>
            <a:pPr algn="ctr"/>
            <a:r>
              <a:rPr lang="en-US" smtClean="0"/>
              <a:t>Click to edit Master subtitle style</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
        <p:nvSpPr>
          <p:cNvPr id="15" name="PlaceHolder 2"/>
          <p:cNvSpPr>
            <a:spLocks noGrp="1"/>
          </p:cNvSpPr>
          <p:nvPr>
            <p:ph type="body"/>
          </p:nvPr>
        </p:nvSpPr>
        <p:spPr>
          <a:xfrm>
            <a:off x="457200" y="1600200"/>
            <a:ext cx="4015800" cy="2158560"/>
          </a:xfrm>
          <a:prstGeom prst="rect">
            <a:avLst/>
          </a:prstGeom>
        </p:spPr>
        <p:txBody>
          <a:bodyPr lIns="0" tIns="0" rIns="0" bIns="0"/>
          <a:lstStyle/>
          <a:p>
            <a:pPr lvl="0"/>
            <a:r>
              <a:rPr lang="en-US" smtClean="0"/>
              <a:t>Click to edit Master text styles</a:t>
            </a:r>
          </a:p>
        </p:txBody>
      </p:sp>
      <p:sp>
        <p:nvSpPr>
          <p:cNvPr id="16" name="PlaceHolder 3"/>
          <p:cNvSpPr>
            <a:spLocks noGrp="1"/>
          </p:cNvSpPr>
          <p:nvPr>
            <p:ph type="body"/>
          </p:nvPr>
        </p:nvSpPr>
        <p:spPr>
          <a:xfrm>
            <a:off x="457200" y="3964320"/>
            <a:ext cx="4015800" cy="2158560"/>
          </a:xfrm>
          <a:prstGeom prst="rect">
            <a:avLst/>
          </a:prstGeom>
        </p:spPr>
        <p:txBody>
          <a:bodyPr lIns="0" tIns="0" rIns="0" bIns="0"/>
          <a:lstStyle/>
          <a:p>
            <a:pPr lvl="0"/>
            <a:r>
              <a:rPr lang="en-US" smtClean="0"/>
              <a:t>Click to edit Master text styles</a:t>
            </a:r>
          </a:p>
        </p:txBody>
      </p:sp>
      <p:sp>
        <p:nvSpPr>
          <p:cNvPr id="17" name="PlaceHolder 4"/>
          <p:cNvSpPr>
            <a:spLocks noGrp="1"/>
          </p:cNvSpPr>
          <p:nvPr>
            <p:ph type="body"/>
          </p:nvPr>
        </p:nvSpPr>
        <p:spPr>
          <a:xfrm>
            <a:off x="4674240" y="1600200"/>
            <a:ext cx="4015800" cy="4525560"/>
          </a:xfrm>
          <a:prstGeom prst="rect">
            <a:avLst/>
          </a:prstGeom>
        </p:spPr>
        <p:txBody>
          <a:bodyPr lIns="0" tIns="0" rIns="0" bIns="0"/>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
        <p:nvSpPr>
          <p:cNvPr id="19" name="PlaceHolder 2"/>
          <p:cNvSpPr>
            <a:spLocks noGrp="1"/>
          </p:cNvSpPr>
          <p:nvPr>
            <p:ph type="body"/>
          </p:nvPr>
        </p:nvSpPr>
        <p:spPr>
          <a:xfrm>
            <a:off x="457200" y="1600200"/>
            <a:ext cx="4015800" cy="4525560"/>
          </a:xfrm>
          <a:prstGeom prst="rect">
            <a:avLst/>
          </a:prstGeom>
        </p:spPr>
        <p:txBody>
          <a:bodyPr lIns="0" tIns="0" rIns="0" bIns="0"/>
          <a:lstStyle/>
          <a:p>
            <a:pPr lvl="0"/>
            <a:r>
              <a:rPr lang="en-US" smtClean="0"/>
              <a:t>Click to edit Master text styles</a:t>
            </a:r>
          </a:p>
        </p:txBody>
      </p:sp>
      <p:sp>
        <p:nvSpPr>
          <p:cNvPr id="20" name="PlaceHolder 3"/>
          <p:cNvSpPr>
            <a:spLocks noGrp="1"/>
          </p:cNvSpPr>
          <p:nvPr>
            <p:ph type="body"/>
          </p:nvPr>
        </p:nvSpPr>
        <p:spPr>
          <a:xfrm>
            <a:off x="4674240" y="1600200"/>
            <a:ext cx="4015800" cy="2158560"/>
          </a:xfrm>
          <a:prstGeom prst="rect">
            <a:avLst/>
          </a:prstGeom>
        </p:spPr>
        <p:txBody>
          <a:bodyPr lIns="0" tIns="0" rIns="0" bIns="0"/>
          <a:lstStyle/>
          <a:p>
            <a:pPr lvl="0"/>
            <a:r>
              <a:rPr lang="en-US" smtClean="0"/>
              <a:t>Click to edit Master text styles</a:t>
            </a:r>
          </a:p>
        </p:txBody>
      </p:sp>
      <p:sp>
        <p:nvSpPr>
          <p:cNvPr id="21" name="PlaceHolder 4"/>
          <p:cNvSpPr>
            <a:spLocks noGrp="1"/>
          </p:cNvSpPr>
          <p:nvPr>
            <p:ph type="body"/>
          </p:nvPr>
        </p:nvSpPr>
        <p:spPr>
          <a:xfrm>
            <a:off x="4674240" y="3964320"/>
            <a:ext cx="4015800" cy="2158560"/>
          </a:xfrm>
          <a:prstGeom prst="rect">
            <a:avLst/>
          </a:prstGeom>
        </p:spPr>
        <p:txBody>
          <a:bodyPr lIns="0" tIns="0" rIns="0" bIns="0"/>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457200" y="274680"/>
            <a:ext cx="8229240" cy="1143000"/>
          </a:xfrm>
          <a:prstGeom prst="rect">
            <a:avLst/>
          </a:prstGeom>
        </p:spPr>
        <p:txBody>
          <a:bodyPr lIns="0" tIns="0" rIns="0" bIns="0" anchor="ctr"/>
          <a:lstStyle/>
          <a:p>
            <a:r>
              <a:rPr lang="en-US" smtClean="0"/>
              <a:t>Click to edit Master title style</a:t>
            </a:r>
            <a:endParaRPr/>
          </a:p>
        </p:txBody>
      </p:sp>
      <p:sp>
        <p:nvSpPr>
          <p:cNvPr id="23" name="PlaceHolder 2"/>
          <p:cNvSpPr>
            <a:spLocks noGrp="1"/>
          </p:cNvSpPr>
          <p:nvPr>
            <p:ph type="body"/>
          </p:nvPr>
        </p:nvSpPr>
        <p:spPr>
          <a:xfrm>
            <a:off x="457200" y="1600200"/>
            <a:ext cx="4015800" cy="2158560"/>
          </a:xfrm>
          <a:prstGeom prst="rect">
            <a:avLst/>
          </a:prstGeom>
        </p:spPr>
        <p:txBody>
          <a:bodyPr lIns="0" tIns="0" rIns="0" bIns="0"/>
          <a:lstStyle/>
          <a:p>
            <a:pPr lvl="0"/>
            <a:r>
              <a:rPr lang="en-US" smtClean="0"/>
              <a:t>Click to edit Master text styles</a:t>
            </a:r>
          </a:p>
        </p:txBody>
      </p:sp>
      <p:sp>
        <p:nvSpPr>
          <p:cNvPr id="24" name="PlaceHolder 3"/>
          <p:cNvSpPr>
            <a:spLocks noGrp="1"/>
          </p:cNvSpPr>
          <p:nvPr>
            <p:ph type="body"/>
          </p:nvPr>
        </p:nvSpPr>
        <p:spPr>
          <a:xfrm>
            <a:off x="4674240" y="1600200"/>
            <a:ext cx="4015800" cy="2158560"/>
          </a:xfrm>
          <a:prstGeom prst="rect">
            <a:avLst/>
          </a:prstGeom>
        </p:spPr>
        <p:txBody>
          <a:bodyPr lIns="0" tIns="0" rIns="0" bIns="0"/>
          <a:lstStyle/>
          <a:p>
            <a:pPr lvl="0"/>
            <a:r>
              <a:rPr lang="en-US" smtClean="0"/>
              <a:t>Click to edit Master text styles</a:t>
            </a:r>
          </a:p>
        </p:txBody>
      </p:sp>
      <p:sp>
        <p:nvSpPr>
          <p:cNvPr id="25" name="PlaceHolder 4"/>
          <p:cNvSpPr>
            <a:spLocks noGrp="1"/>
          </p:cNvSpPr>
          <p:nvPr>
            <p:ph type="body"/>
          </p:nvPr>
        </p:nvSpPr>
        <p:spPr>
          <a:xfrm>
            <a:off x="457200" y="3964320"/>
            <a:ext cx="8229240" cy="2158560"/>
          </a:xfrm>
          <a:prstGeom prst="rect">
            <a:avLst/>
          </a:prstGeom>
        </p:spPr>
        <p:txBody>
          <a:bodyPr lIns="0" tIns="0" rIns="0" bIns="0"/>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EECE1"/>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685800" y="2130480"/>
            <a:ext cx="7772040" cy="1469520"/>
          </a:xfrm>
          <a:prstGeom prst="rect">
            <a:avLst/>
          </a:prstGeom>
        </p:spPr>
        <p:txBody>
          <a:bodyPr anchor="ctr"/>
          <a:lstStyle/>
          <a:p>
            <a:pPr algn="ctr">
              <a:lnSpc>
                <a:spcPct val="100000"/>
              </a:lnSpc>
            </a:pPr>
            <a:r>
              <a:rPr lang="en-US" sz="4400">
                <a:solidFill>
                  <a:srgbClr val="000000"/>
                </a:solidFill>
                <a:latin typeface="Calibri"/>
              </a:rPr>
              <a:t>Click to edit the title text formatClick to edit Master title style</a:t>
            </a:r>
            <a:endParaRPr/>
          </a:p>
        </p:txBody>
      </p:sp>
      <p:sp>
        <p:nvSpPr>
          <p:cNvPr id="6" name="PlaceHolder 2"/>
          <p:cNvSpPr>
            <a:spLocks noGrp="1"/>
          </p:cNvSpPr>
          <p:nvPr>
            <p:ph type="dt"/>
          </p:nvPr>
        </p:nvSpPr>
        <p:spPr>
          <a:xfrm>
            <a:off x="457200" y="6356520"/>
            <a:ext cx="2133360" cy="364680"/>
          </a:xfrm>
          <a:prstGeom prst="rect">
            <a:avLst/>
          </a:prstGeom>
        </p:spPr>
        <p:txBody>
          <a:bodyPr anchor="ctr"/>
          <a:lstStyle/>
          <a:p>
            <a:pPr>
              <a:lnSpc>
                <a:spcPct val="100000"/>
              </a:lnSpc>
            </a:pPr>
            <a:r>
              <a:rPr lang="en-IN" sz="1200">
                <a:solidFill>
                  <a:srgbClr val="8B8B8B"/>
                </a:solidFill>
                <a:latin typeface="Calibri"/>
              </a:rPr>
              <a:t>17/04/16</a:t>
            </a:r>
            <a:endParaRPr/>
          </a:p>
        </p:txBody>
      </p:sp>
      <p:sp>
        <p:nvSpPr>
          <p:cNvPr id="2" name="PlaceHolder 3"/>
          <p:cNvSpPr>
            <a:spLocks noGrp="1"/>
          </p:cNvSpPr>
          <p:nvPr>
            <p:ph type="ftr"/>
          </p:nvPr>
        </p:nvSpPr>
        <p:spPr>
          <a:xfrm>
            <a:off x="3124080" y="6356520"/>
            <a:ext cx="2895120" cy="364680"/>
          </a:xfrm>
          <a:prstGeom prst="rect">
            <a:avLst/>
          </a:prstGeom>
        </p:spPr>
        <p:txBody>
          <a:bodyPr anchor="ctr"/>
          <a:lstStyle/>
          <a:p>
            <a:endParaRPr/>
          </a:p>
        </p:txBody>
      </p:sp>
      <p:sp>
        <p:nvSpPr>
          <p:cNvPr id="3" name="PlaceHolder 4"/>
          <p:cNvSpPr>
            <a:spLocks noGrp="1"/>
          </p:cNvSpPr>
          <p:nvPr>
            <p:ph type="sldNum"/>
          </p:nvPr>
        </p:nvSpPr>
        <p:spPr>
          <a:xfrm>
            <a:off x="6553080" y="6356520"/>
            <a:ext cx="2133360" cy="364680"/>
          </a:xfrm>
          <a:prstGeom prst="rect">
            <a:avLst/>
          </a:prstGeom>
        </p:spPr>
        <p:txBody>
          <a:bodyPr anchor="ctr"/>
          <a:lstStyle/>
          <a:p>
            <a:pPr algn="r">
              <a:lnSpc>
                <a:spcPct val="100000"/>
              </a:lnSpc>
            </a:pPr>
            <a:fld id="{83E8314D-3D8B-4363-A450-0174F2AF7767}" type="slidenum">
              <a:rPr lang="en-IN" sz="1200">
                <a:solidFill>
                  <a:srgbClr val="8B8B8B"/>
                </a:solidFill>
                <a:latin typeface="Calibri"/>
              </a:rPr>
              <a:t>‹#›</a:t>
            </a:fld>
            <a:endParaRPr/>
          </a:p>
        </p:txBody>
      </p:sp>
      <p:sp>
        <p:nvSpPr>
          <p:cNvPr id="4" name="PlaceHolder 5"/>
          <p:cNvSpPr>
            <a:spLocks noGrp="1"/>
          </p:cNvSpPr>
          <p:nvPr>
            <p:ph type="body"/>
          </p:nvPr>
        </p:nvSpPr>
        <p:spPr>
          <a:xfrm>
            <a:off x="457200" y="1604520"/>
            <a:ext cx="8229240" cy="3976920"/>
          </a:xfrm>
          <a:prstGeom prst="rect">
            <a:avLst/>
          </a:prstGeom>
        </p:spPr>
        <p:txBody>
          <a:bodyPr lIns="0" tIns="0" rIns="0" bIns="0"/>
          <a:lstStyle/>
          <a:p>
            <a:pPr>
              <a:buSzPct val="45000"/>
              <a:buFont typeface="StarSymbol"/>
              <a:buChar char=""/>
            </a:pPr>
            <a:r>
              <a:rPr lang="en-US" sz="3200">
                <a:latin typeface="Calibri"/>
              </a:rPr>
              <a:t>Click to edit the outline text format</a:t>
            </a:r>
            <a:endParaRPr/>
          </a:p>
          <a:p>
            <a:pPr lvl="1">
              <a:buSzPct val="75000"/>
              <a:buFont typeface="StarSymbol"/>
              <a:buChar char=""/>
            </a:pPr>
            <a:r>
              <a:rPr lang="en-US" sz="2400">
                <a:latin typeface="Calibri"/>
              </a:rPr>
              <a:t>Second Outline Level</a:t>
            </a:r>
            <a:endParaRPr/>
          </a:p>
          <a:p>
            <a:pPr lvl="2">
              <a:buSzPct val="45000"/>
              <a:buFont typeface="StarSymbol"/>
              <a:buChar char=""/>
            </a:pPr>
            <a:r>
              <a:rPr lang="en-US" sz="2000">
                <a:latin typeface="Calibri"/>
              </a:rPr>
              <a:t>Third Outline Level</a:t>
            </a:r>
            <a:endParaRPr/>
          </a:p>
          <a:p>
            <a:pPr lvl="3">
              <a:buSzPct val="75000"/>
              <a:buFont typeface="StarSymbol"/>
              <a:buChar char=""/>
            </a:pPr>
            <a:r>
              <a:rPr lang="en-US" sz="2000">
                <a:latin typeface="Calibri"/>
              </a:rPr>
              <a:t>Fourth Outline Level</a:t>
            </a:r>
            <a:endParaRPr/>
          </a:p>
          <a:p>
            <a:pPr lvl="4">
              <a:buSzPct val="45000"/>
              <a:buFont typeface="StarSymbol"/>
              <a:buChar char=""/>
            </a:pPr>
            <a:r>
              <a:rPr lang="en-US" sz="2000">
                <a:latin typeface="Calibri"/>
              </a:rPr>
              <a:t>Fifth Outline Level</a:t>
            </a:r>
            <a:endParaRPr/>
          </a:p>
          <a:p>
            <a:pPr lvl="5">
              <a:buSzPct val="45000"/>
              <a:buFont typeface="StarSymbol"/>
              <a:buChar char=""/>
            </a:pPr>
            <a:r>
              <a:rPr lang="en-US" sz="2000">
                <a:latin typeface="Calibri"/>
              </a:rPr>
              <a:t>Sixth Outline Level</a:t>
            </a:r>
            <a:endParaRPr/>
          </a:p>
          <a:p>
            <a:pPr lvl="6">
              <a:buSzPct val="45000"/>
              <a:buFont typeface="StarSymbol"/>
              <a:buChar char=""/>
            </a:pPr>
            <a:r>
              <a:rPr lang="en-US" sz="2000">
                <a:latin typeface="Calibri"/>
              </a:rPr>
              <a:t>Seventh Outline Level</a:t>
            </a:r>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EEECE1"/>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457200" y="274680"/>
            <a:ext cx="8229240" cy="1142640"/>
          </a:xfrm>
          <a:prstGeom prst="rect">
            <a:avLst/>
          </a:prstGeom>
        </p:spPr>
        <p:txBody>
          <a:bodyPr anchor="ctr"/>
          <a:lstStyle/>
          <a:p>
            <a:pPr algn="ctr">
              <a:lnSpc>
                <a:spcPct val="100000"/>
              </a:lnSpc>
            </a:pPr>
            <a:r>
              <a:rPr lang="en-US" sz="4400">
                <a:solidFill>
                  <a:srgbClr val="000000"/>
                </a:solidFill>
                <a:latin typeface="Calibri"/>
              </a:rPr>
              <a:t>Click to edit the title text formatClick to edit Master title style</a:t>
            </a:r>
            <a:endParaRPr/>
          </a:p>
        </p:txBody>
      </p:sp>
      <p:sp>
        <p:nvSpPr>
          <p:cNvPr id="40" name="PlaceHolder 2"/>
          <p:cNvSpPr>
            <a:spLocks noGrp="1"/>
          </p:cNvSpPr>
          <p:nvPr>
            <p:ph type="body"/>
          </p:nvPr>
        </p:nvSpPr>
        <p:spPr>
          <a:xfrm>
            <a:off x="457200" y="1600200"/>
            <a:ext cx="8229240" cy="4525560"/>
          </a:xfrm>
          <a:prstGeom prst="rect">
            <a:avLst/>
          </a:prstGeom>
        </p:spPr>
        <p:txBody>
          <a:bodyPr/>
          <a:lstStyle/>
          <a:p>
            <a:pPr>
              <a:buSzPct val="45000"/>
              <a:buFont typeface="StarSymbol"/>
              <a:buChar char=""/>
            </a:pPr>
            <a:r>
              <a:rPr lang="en-US" sz="3200">
                <a:solidFill>
                  <a:srgbClr val="000000"/>
                </a:solidFill>
                <a:latin typeface="Calibri"/>
              </a:rPr>
              <a:t>Click to edit the outline text format</a:t>
            </a:r>
            <a:endParaRPr/>
          </a:p>
          <a:p>
            <a:pPr lvl="1">
              <a:buSzPct val="75000"/>
              <a:buFont typeface="StarSymbol"/>
              <a:buChar char=""/>
            </a:pPr>
            <a:r>
              <a:rPr lang="en-US" sz="3200">
                <a:solidFill>
                  <a:srgbClr val="000000"/>
                </a:solidFill>
                <a:latin typeface="Calibri"/>
              </a:rPr>
              <a:t>Second Outline Level</a:t>
            </a:r>
            <a:endParaRPr/>
          </a:p>
          <a:p>
            <a:pPr lvl="2">
              <a:buSzPct val="45000"/>
              <a:buFont typeface="StarSymbol"/>
              <a:buChar char=""/>
            </a:pPr>
            <a:r>
              <a:rPr lang="en-US" sz="3200">
                <a:solidFill>
                  <a:srgbClr val="000000"/>
                </a:solidFill>
                <a:latin typeface="Calibri"/>
              </a:rPr>
              <a:t>Third Outline Level</a:t>
            </a:r>
            <a:endParaRPr/>
          </a:p>
          <a:p>
            <a:pPr lvl="3">
              <a:buSzPct val="75000"/>
              <a:buFont typeface="StarSymbol"/>
              <a:buChar char=""/>
            </a:pPr>
            <a:r>
              <a:rPr lang="en-US" sz="3200">
                <a:solidFill>
                  <a:srgbClr val="000000"/>
                </a:solidFill>
                <a:latin typeface="Calibri"/>
              </a:rPr>
              <a:t>Fourth Outline Level</a:t>
            </a:r>
            <a:endParaRPr/>
          </a:p>
          <a:p>
            <a:pPr lvl="4">
              <a:buSzPct val="45000"/>
              <a:buFont typeface="StarSymbol"/>
              <a:buChar char=""/>
            </a:pPr>
            <a:r>
              <a:rPr lang="en-US" sz="3200">
                <a:solidFill>
                  <a:srgbClr val="000000"/>
                </a:solidFill>
                <a:latin typeface="Calibri"/>
              </a:rPr>
              <a:t>Fifth Outline Level</a:t>
            </a:r>
            <a:endParaRPr/>
          </a:p>
          <a:p>
            <a:pPr lvl="5">
              <a:buSzPct val="45000"/>
              <a:buFont typeface="StarSymbol"/>
              <a:buChar char=""/>
            </a:pPr>
            <a:r>
              <a:rPr lang="en-US" sz="3200">
                <a:solidFill>
                  <a:srgbClr val="000000"/>
                </a:solidFill>
                <a:latin typeface="Calibri"/>
              </a:rPr>
              <a:t>Sixth Outline Level</a:t>
            </a:r>
            <a:endParaRPr/>
          </a:p>
          <a:p>
            <a:pPr>
              <a:lnSpc>
                <a:spcPct val="100000"/>
              </a:lnSpc>
              <a:buFont typeface="Arial"/>
              <a:buChar char="•"/>
            </a:pPr>
            <a:r>
              <a:rPr lang="en-US" sz="3200">
                <a:solidFill>
                  <a:srgbClr val="000000"/>
                </a:solidFill>
                <a:latin typeface="Calibri"/>
              </a:rPr>
              <a:t>Seventh Outline LevelClick to edit Master text styles</a:t>
            </a:r>
            <a:endParaRPr/>
          </a:p>
          <a:p>
            <a:pPr lvl="1">
              <a:lnSpc>
                <a:spcPct val="100000"/>
              </a:lnSpc>
              <a:buFont typeface="Arial"/>
              <a:buChar char="–"/>
            </a:pPr>
            <a:r>
              <a:rPr lang="en-US" sz="2800">
                <a:solidFill>
                  <a:srgbClr val="000000"/>
                </a:solidFill>
                <a:latin typeface="Calibri"/>
              </a:rPr>
              <a:t>Second level</a:t>
            </a:r>
            <a:endParaRPr/>
          </a:p>
          <a:p>
            <a:pPr lvl="2">
              <a:lnSpc>
                <a:spcPct val="100000"/>
              </a:lnSpc>
              <a:buFont typeface="Arial"/>
              <a:buChar char="•"/>
            </a:pPr>
            <a:r>
              <a:rPr lang="en-US" sz="2400">
                <a:solidFill>
                  <a:srgbClr val="000000"/>
                </a:solidFill>
                <a:latin typeface="Calibri"/>
              </a:rPr>
              <a:t>Third level</a:t>
            </a:r>
            <a:endParaRPr/>
          </a:p>
          <a:p>
            <a:pPr lvl="3">
              <a:lnSpc>
                <a:spcPct val="100000"/>
              </a:lnSpc>
              <a:buFont typeface="Arial"/>
              <a:buChar char="–"/>
            </a:pPr>
            <a:r>
              <a:rPr lang="en-US" sz="2000">
                <a:solidFill>
                  <a:srgbClr val="000000"/>
                </a:solidFill>
                <a:latin typeface="Calibri"/>
              </a:rPr>
              <a:t>Fourth level</a:t>
            </a:r>
            <a:endParaRPr/>
          </a:p>
          <a:p>
            <a:pPr lvl="4">
              <a:lnSpc>
                <a:spcPct val="100000"/>
              </a:lnSpc>
              <a:buFont typeface="Arial"/>
              <a:buChar char="»"/>
            </a:pPr>
            <a:r>
              <a:rPr lang="en-US" sz="2000">
                <a:solidFill>
                  <a:srgbClr val="000000"/>
                </a:solidFill>
                <a:latin typeface="Calibri"/>
              </a:rPr>
              <a:t>Fifth level</a:t>
            </a:r>
            <a:endParaRPr/>
          </a:p>
        </p:txBody>
      </p:sp>
      <p:sp>
        <p:nvSpPr>
          <p:cNvPr id="41" name="PlaceHolder 3"/>
          <p:cNvSpPr>
            <a:spLocks noGrp="1"/>
          </p:cNvSpPr>
          <p:nvPr>
            <p:ph type="dt"/>
          </p:nvPr>
        </p:nvSpPr>
        <p:spPr>
          <a:xfrm>
            <a:off x="457200" y="6356520"/>
            <a:ext cx="2133360" cy="364680"/>
          </a:xfrm>
          <a:prstGeom prst="rect">
            <a:avLst/>
          </a:prstGeom>
        </p:spPr>
        <p:txBody>
          <a:bodyPr anchor="ctr"/>
          <a:lstStyle/>
          <a:p>
            <a:pPr>
              <a:lnSpc>
                <a:spcPct val="100000"/>
              </a:lnSpc>
            </a:pPr>
            <a:r>
              <a:rPr lang="en-IN" sz="1200">
                <a:solidFill>
                  <a:srgbClr val="8B8B8B"/>
                </a:solidFill>
                <a:latin typeface="Calibri"/>
              </a:rPr>
              <a:t>17/04/16</a:t>
            </a:r>
            <a:endParaRPr/>
          </a:p>
        </p:txBody>
      </p:sp>
      <p:sp>
        <p:nvSpPr>
          <p:cNvPr id="42" name="PlaceHolder 4"/>
          <p:cNvSpPr>
            <a:spLocks noGrp="1"/>
          </p:cNvSpPr>
          <p:nvPr>
            <p:ph type="ftr"/>
          </p:nvPr>
        </p:nvSpPr>
        <p:spPr>
          <a:xfrm>
            <a:off x="3124080" y="6356520"/>
            <a:ext cx="2895120" cy="364680"/>
          </a:xfrm>
          <a:prstGeom prst="rect">
            <a:avLst/>
          </a:prstGeom>
        </p:spPr>
        <p:txBody>
          <a:bodyPr anchor="ctr"/>
          <a:lstStyle/>
          <a:p>
            <a:endParaRPr/>
          </a:p>
        </p:txBody>
      </p:sp>
      <p:sp>
        <p:nvSpPr>
          <p:cNvPr id="43" name="PlaceHolder 5"/>
          <p:cNvSpPr>
            <a:spLocks noGrp="1"/>
          </p:cNvSpPr>
          <p:nvPr>
            <p:ph type="sldNum"/>
          </p:nvPr>
        </p:nvSpPr>
        <p:spPr>
          <a:xfrm>
            <a:off x="6553080" y="6356520"/>
            <a:ext cx="2133360" cy="364680"/>
          </a:xfrm>
          <a:prstGeom prst="rect">
            <a:avLst/>
          </a:prstGeom>
        </p:spPr>
        <p:txBody>
          <a:bodyPr anchor="ctr"/>
          <a:lstStyle/>
          <a:p>
            <a:pPr algn="r">
              <a:lnSpc>
                <a:spcPct val="100000"/>
              </a:lnSpc>
            </a:pPr>
            <a:fld id="{4217BF74-1F71-4C4B-A8F4-2202B89C6C2F}" type="slidenum">
              <a:rPr lang="en-IN" sz="1200">
                <a:solidFill>
                  <a:srgbClr val="8B8B8B"/>
                </a:solidFill>
                <a:latin typeface="Calibri"/>
              </a:rPr>
              <a:t>‹#›</a:t>
            </a:fld>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EEECE1"/>
        </a:solidFill>
        <a:effectLst/>
      </p:bgPr>
    </p:bg>
    <p:spTree>
      <p:nvGrpSpPr>
        <p:cNvPr id="1" name=""/>
        <p:cNvGrpSpPr/>
        <p:nvPr/>
      </p:nvGrpSpPr>
      <p:grpSpPr>
        <a:xfrm>
          <a:off x="0" y="0"/>
          <a:ext cx="0" cy="0"/>
          <a:chOff x="0" y="0"/>
          <a:chExt cx="0" cy="0"/>
        </a:xfrm>
      </p:grpSpPr>
      <p:sp>
        <p:nvSpPr>
          <p:cNvPr id="78" name="PlaceHolder 1"/>
          <p:cNvSpPr>
            <a:spLocks noGrp="1"/>
          </p:cNvSpPr>
          <p:nvPr>
            <p:ph type="dt"/>
          </p:nvPr>
        </p:nvSpPr>
        <p:spPr>
          <a:xfrm>
            <a:off x="457200" y="6356520"/>
            <a:ext cx="2133360" cy="364680"/>
          </a:xfrm>
          <a:prstGeom prst="rect">
            <a:avLst/>
          </a:prstGeom>
        </p:spPr>
        <p:txBody>
          <a:bodyPr anchor="ctr"/>
          <a:lstStyle/>
          <a:p>
            <a:pPr>
              <a:lnSpc>
                <a:spcPct val="100000"/>
              </a:lnSpc>
            </a:pPr>
            <a:r>
              <a:rPr lang="en-IN" sz="1200">
                <a:solidFill>
                  <a:srgbClr val="8B8B8B"/>
                </a:solidFill>
                <a:latin typeface="Calibri"/>
              </a:rPr>
              <a:t>17/04/16</a:t>
            </a:r>
            <a:endParaRPr/>
          </a:p>
        </p:txBody>
      </p:sp>
      <p:sp>
        <p:nvSpPr>
          <p:cNvPr id="79" name="PlaceHolder 2"/>
          <p:cNvSpPr>
            <a:spLocks noGrp="1"/>
          </p:cNvSpPr>
          <p:nvPr>
            <p:ph type="ftr"/>
          </p:nvPr>
        </p:nvSpPr>
        <p:spPr>
          <a:xfrm>
            <a:off x="3124080" y="6356520"/>
            <a:ext cx="2895120" cy="364680"/>
          </a:xfrm>
          <a:prstGeom prst="rect">
            <a:avLst/>
          </a:prstGeom>
        </p:spPr>
        <p:txBody>
          <a:bodyPr anchor="ctr"/>
          <a:lstStyle/>
          <a:p>
            <a:endParaRPr/>
          </a:p>
        </p:txBody>
      </p:sp>
      <p:sp>
        <p:nvSpPr>
          <p:cNvPr id="80" name="PlaceHolder 3"/>
          <p:cNvSpPr>
            <a:spLocks noGrp="1"/>
          </p:cNvSpPr>
          <p:nvPr>
            <p:ph type="sldNum"/>
          </p:nvPr>
        </p:nvSpPr>
        <p:spPr>
          <a:xfrm>
            <a:off x="6553080" y="6356520"/>
            <a:ext cx="2133360" cy="364680"/>
          </a:xfrm>
          <a:prstGeom prst="rect">
            <a:avLst/>
          </a:prstGeom>
        </p:spPr>
        <p:txBody>
          <a:bodyPr anchor="ctr"/>
          <a:lstStyle/>
          <a:p>
            <a:pPr algn="r">
              <a:lnSpc>
                <a:spcPct val="100000"/>
              </a:lnSpc>
            </a:pPr>
            <a:fld id="{DF12647A-4406-43D2-87FC-C586A1D87087}" type="slidenum">
              <a:rPr lang="en-IN" sz="1200">
                <a:solidFill>
                  <a:srgbClr val="8B8B8B"/>
                </a:solidFill>
                <a:latin typeface="Calibri"/>
              </a:rPr>
              <a:t>‹#›</a:t>
            </a:fld>
            <a:endParaRPr/>
          </a:p>
        </p:txBody>
      </p:sp>
      <p:sp>
        <p:nvSpPr>
          <p:cNvPr id="81" name="PlaceHolder 4"/>
          <p:cNvSpPr>
            <a:spLocks noGrp="1"/>
          </p:cNvSpPr>
          <p:nvPr>
            <p:ph type="title"/>
          </p:nvPr>
        </p:nvSpPr>
        <p:spPr>
          <a:xfrm>
            <a:off x="457200" y="273600"/>
            <a:ext cx="8229240" cy="1144800"/>
          </a:xfrm>
          <a:prstGeom prst="rect">
            <a:avLst/>
          </a:prstGeom>
        </p:spPr>
        <p:txBody>
          <a:bodyPr lIns="0" tIns="0" rIns="0" bIns="0" anchor="ctr"/>
          <a:lstStyle/>
          <a:p>
            <a:r>
              <a:rPr lang="en-US">
                <a:latin typeface="Calibri"/>
              </a:rPr>
              <a:t>Click to edit the title text format</a:t>
            </a:r>
            <a:endParaRPr/>
          </a:p>
        </p:txBody>
      </p:sp>
      <p:sp>
        <p:nvSpPr>
          <p:cNvPr id="82" name="PlaceHolder 5"/>
          <p:cNvSpPr>
            <a:spLocks noGrp="1"/>
          </p:cNvSpPr>
          <p:nvPr>
            <p:ph type="body"/>
          </p:nvPr>
        </p:nvSpPr>
        <p:spPr>
          <a:xfrm>
            <a:off x="457200" y="1604520"/>
            <a:ext cx="8229240" cy="3976920"/>
          </a:xfrm>
          <a:prstGeom prst="rect">
            <a:avLst/>
          </a:prstGeom>
        </p:spPr>
        <p:txBody>
          <a:bodyPr lIns="0" tIns="0" rIns="0" bIns="0"/>
          <a:lstStyle/>
          <a:p>
            <a:pPr>
              <a:buSzPct val="45000"/>
              <a:buFont typeface="StarSymbol"/>
              <a:buChar char=""/>
            </a:pPr>
            <a:r>
              <a:rPr lang="en-US" sz="3200">
                <a:latin typeface="Calibri"/>
              </a:rPr>
              <a:t>Click to edit the outline text format</a:t>
            </a:r>
            <a:endParaRPr/>
          </a:p>
          <a:p>
            <a:pPr lvl="1">
              <a:buSzPct val="75000"/>
              <a:buFont typeface="StarSymbol"/>
              <a:buChar char=""/>
            </a:pPr>
            <a:r>
              <a:rPr lang="en-US" sz="2400">
                <a:latin typeface="Calibri"/>
              </a:rPr>
              <a:t>Second Outline Level</a:t>
            </a:r>
            <a:endParaRPr/>
          </a:p>
          <a:p>
            <a:pPr lvl="2">
              <a:buSzPct val="45000"/>
              <a:buFont typeface="StarSymbol"/>
              <a:buChar char=""/>
            </a:pPr>
            <a:r>
              <a:rPr lang="en-US" sz="2000">
                <a:latin typeface="Calibri"/>
              </a:rPr>
              <a:t>Third Outline Level</a:t>
            </a:r>
            <a:endParaRPr/>
          </a:p>
          <a:p>
            <a:pPr lvl="3">
              <a:buSzPct val="75000"/>
              <a:buFont typeface="StarSymbol"/>
              <a:buChar char=""/>
            </a:pPr>
            <a:r>
              <a:rPr lang="en-US" sz="2000">
                <a:latin typeface="Calibri"/>
              </a:rPr>
              <a:t>Fourth Outline Level</a:t>
            </a:r>
            <a:endParaRPr/>
          </a:p>
          <a:p>
            <a:pPr lvl="4">
              <a:buSzPct val="45000"/>
              <a:buFont typeface="StarSymbol"/>
              <a:buChar char=""/>
            </a:pPr>
            <a:r>
              <a:rPr lang="en-US" sz="2000">
                <a:latin typeface="Calibri"/>
              </a:rPr>
              <a:t>Fifth Outline Level</a:t>
            </a:r>
            <a:endParaRPr/>
          </a:p>
          <a:p>
            <a:pPr lvl="5">
              <a:buSzPct val="45000"/>
              <a:buFont typeface="StarSymbol"/>
              <a:buChar char=""/>
            </a:pPr>
            <a:r>
              <a:rPr lang="en-US" sz="2000">
                <a:latin typeface="Calibri"/>
              </a:rPr>
              <a:t>Sixth Outline Level</a:t>
            </a:r>
            <a:endParaRPr/>
          </a:p>
          <a:p>
            <a:pPr lvl="6">
              <a:buSzPct val="45000"/>
              <a:buFont typeface="StarSymbol"/>
              <a:buChar char=""/>
            </a:pPr>
            <a:r>
              <a:rPr lang="en-US" sz="2000">
                <a:latin typeface="Calibri"/>
              </a:rPr>
              <a:t>Seventh Outline Level</a:t>
            </a:r>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TextShape 1"/>
          <p:cNvSpPr txBox="1"/>
          <p:nvPr/>
        </p:nvSpPr>
        <p:spPr>
          <a:xfrm>
            <a:off x="838080" y="304920"/>
            <a:ext cx="7772040" cy="1469520"/>
          </a:xfrm>
          <a:prstGeom prst="rect">
            <a:avLst/>
          </a:prstGeom>
        </p:spPr>
        <p:txBody>
          <a:bodyPr anchor="ctr"/>
          <a:lstStyle/>
          <a:p>
            <a:pPr algn="ctr">
              <a:lnSpc>
                <a:spcPct val="100000"/>
              </a:lnSpc>
            </a:pPr>
            <a:r>
              <a:rPr lang="en-US" sz="4800" b="1" u="sng" dirty="0">
                <a:solidFill>
                  <a:srgbClr val="000000"/>
                </a:solidFill>
                <a:latin typeface="Times New Roman" panose="02020603050405020304" pitchFamily="18" charset="0"/>
                <a:cs typeface="Times New Roman" panose="02020603050405020304" pitchFamily="18" charset="0"/>
              </a:rPr>
              <a:t>Economics Project -4</a:t>
            </a:r>
            <a:endParaRPr sz="2000" dirty="0">
              <a:latin typeface="Times New Roman" panose="02020603050405020304" pitchFamily="18" charset="0"/>
              <a:cs typeface="Times New Roman" panose="02020603050405020304" pitchFamily="18" charset="0"/>
            </a:endParaRPr>
          </a:p>
        </p:txBody>
      </p:sp>
      <p:sp>
        <p:nvSpPr>
          <p:cNvPr id="118" name="TextShape 2"/>
          <p:cNvSpPr txBox="1"/>
          <p:nvPr/>
        </p:nvSpPr>
        <p:spPr>
          <a:xfrm>
            <a:off x="864000" y="2232000"/>
            <a:ext cx="7696440" cy="1752120"/>
          </a:xfrm>
          <a:prstGeom prst="rect">
            <a:avLst/>
          </a:prstGeom>
        </p:spPr>
        <p:txBody>
          <a:bodyPr/>
          <a:lstStyle/>
          <a:p>
            <a:pPr algn="ctr">
              <a:lnSpc>
                <a:spcPct val="100000"/>
              </a:lnSpc>
            </a:pPr>
            <a:r>
              <a:rPr lang="en-IN" sz="3200" dirty="0">
                <a:solidFill>
                  <a:srgbClr val="000000"/>
                </a:solidFill>
                <a:latin typeface="Times New Roman" panose="02020603050405020304" pitchFamily="18" charset="0"/>
                <a:cs typeface="Times New Roman" panose="02020603050405020304" pitchFamily="18" charset="0"/>
              </a:rPr>
              <a:t>FDI and India : The Developments</a:t>
            </a:r>
            <a:endParaRPr dirty="0">
              <a:latin typeface="Times New Roman" panose="02020603050405020304" pitchFamily="18" charset="0"/>
              <a:cs typeface="Times New Roman" panose="02020603050405020304" pitchFamily="18" charset="0"/>
            </a:endParaRPr>
          </a:p>
        </p:txBody>
      </p:sp>
      <p:pic>
        <p:nvPicPr>
          <p:cNvPr id="119" name="Picture 2"/>
          <p:cNvPicPr/>
          <p:nvPr/>
        </p:nvPicPr>
        <p:blipFill>
          <a:blip r:embed="rId2"/>
          <a:stretch>
            <a:fillRect/>
          </a:stretch>
        </p:blipFill>
        <p:spPr>
          <a:xfrm>
            <a:off x="757080" y="2971800"/>
            <a:ext cx="7700760" cy="37242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457200" y="274679"/>
            <a:ext cx="8229240" cy="1459991"/>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Methods of Foreign Direct Investment</a:t>
            </a:r>
            <a:endParaRPr dirty="0">
              <a:latin typeface="Times New Roman" panose="02020603050405020304" pitchFamily="18" charset="0"/>
              <a:cs typeface="Times New Roman" panose="02020603050405020304" pitchFamily="18" charset="0"/>
            </a:endParaRPr>
          </a:p>
        </p:txBody>
      </p:sp>
      <p:sp>
        <p:nvSpPr>
          <p:cNvPr id="137" name="TextShape 2"/>
          <p:cNvSpPr txBox="1"/>
          <p:nvPr/>
        </p:nvSpPr>
        <p:spPr>
          <a:xfrm>
            <a:off x="457200" y="2159000"/>
            <a:ext cx="8229240" cy="4525560"/>
          </a:xfrm>
          <a:prstGeom prst="rect">
            <a:avLst/>
          </a:prstGeom>
        </p:spPr>
        <p:txBody>
          <a:bodyPr/>
          <a:lstStyle/>
          <a:p>
            <a:pPr>
              <a:lnSpc>
                <a:spcPct val="100000"/>
              </a:lnSpc>
            </a:pPr>
            <a:r>
              <a:rPr lang="en-US" sz="2400" dirty="0" smtClean="0">
                <a:solidFill>
                  <a:srgbClr val="000000"/>
                </a:solidFill>
                <a:latin typeface="Times New Roman" panose="02020603050405020304" pitchFamily="18" charset="0"/>
                <a:cs typeface="Times New Roman" panose="02020603050405020304" pitchFamily="18" charset="0"/>
              </a:rPr>
              <a:t>The </a:t>
            </a:r>
            <a:r>
              <a:rPr lang="en-US" sz="2400" dirty="0">
                <a:solidFill>
                  <a:srgbClr val="000000"/>
                </a:solidFill>
                <a:latin typeface="Times New Roman" panose="02020603050405020304" pitchFamily="18" charset="0"/>
                <a:cs typeface="Times New Roman" panose="02020603050405020304" pitchFamily="18" charset="0"/>
              </a:rPr>
              <a:t>investor may acquire voting power of an enterprise in an economy through any of the methods</a:t>
            </a:r>
            <a:r>
              <a:rPr lang="en-US" sz="2400" dirty="0" smtClean="0">
                <a:solidFill>
                  <a:srgbClr val="000000"/>
                </a:solidFill>
                <a:latin typeface="Times New Roman" panose="02020603050405020304" pitchFamily="18" charset="0"/>
                <a:cs typeface="Times New Roman" panose="02020603050405020304" pitchFamily="18" charset="0"/>
              </a:rPr>
              <a:t>:</a:t>
            </a:r>
          </a:p>
          <a:p>
            <a:pPr>
              <a:lnSpc>
                <a:spcPct val="100000"/>
              </a:lnSpc>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B</a:t>
            </a:r>
            <a:r>
              <a:rPr lang="en-US" sz="2400" dirty="0" smtClean="0">
                <a:solidFill>
                  <a:srgbClr val="000000"/>
                </a:solidFill>
                <a:latin typeface="Times New Roman" panose="02020603050405020304" pitchFamily="18" charset="0"/>
                <a:cs typeface="Times New Roman" panose="02020603050405020304" pitchFamily="18" charset="0"/>
              </a:rPr>
              <a:t>y </a:t>
            </a:r>
            <a:r>
              <a:rPr lang="en-US" sz="2400" dirty="0">
                <a:solidFill>
                  <a:srgbClr val="000000"/>
                </a:solidFill>
                <a:latin typeface="Times New Roman" panose="02020603050405020304" pitchFamily="18" charset="0"/>
                <a:cs typeface="Times New Roman" panose="02020603050405020304" pitchFamily="18" charset="0"/>
              </a:rPr>
              <a:t>incorporating a wholly owned subsidiary or company anywhere</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B</a:t>
            </a:r>
            <a:r>
              <a:rPr lang="en-US" sz="2400" dirty="0" smtClean="0">
                <a:solidFill>
                  <a:srgbClr val="000000"/>
                </a:solidFill>
                <a:latin typeface="Times New Roman" panose="02020603050405020304" pitchFamily="18" charset="0"/>
                <a:cs typeface="Times New Roman" panose="02020603050405020304" pitchFamily="18" charset="0"/>
              </a:rPr>
              <a:t>y </a:t>
            </a:r>
            <a:r>
              <a:rPr lang="en-US" sz="2400" dirty="0">
                <a:solidFill>
                  <a:srgbClr val="000000"/>
                </a:solidFill>
                <a:latin typeface="Times New Roman" panose="02020603050405020304" pitchFamily="18" charset="0"/>
                <a:cs typeface="Times New Roman" panose="02020603050405020304" pitchFamily="18" charset="0"/>
              </a:rPr>
              <a:t>acquiring shares in an associated enterprise</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a:t>
            </a:r>
            <a:r>
              <a:rPr lang="en-US" sz="2400" dirty="0" smtClean="0">
                <a:solidFill>
                  <a:srgbClr val="000000"/>
                </a:solidFill>
                <a:latin typeface="Times New Roman" panose="02020603050405020304" pitchFamily="18" charset="0"/>
                <a:cs typeface="Times New Roman" panose="02020603050405020304" pitchFamily="18" charset="0"/>
              </a:rPr>
              <a:t>hrough </a:t>
            </a:r>
            <a:r>
              <a:rPr lang="en-US" sz="2400" dirty="0">
                <a:solidFill>
                  <a:srgbClr val="000000"/>
                </a:solidFill>
                <a:latin typeface="Times New Roman" panose="02020603050405020304" pitchFamily="18" charset="0"/>
                <a:cs typeface="Times New Roman" panose="02020603050405020304" pitchFamily="18" charset="0"/>
              </a:rPr>
              <a:t>a merger or an acquisition of an unrelated enterprise</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P</a:t>
            </a:r>
            <a:r>
              <a:rPr lang="en-US" sz="2400" dirty="0" smtClean="0">
                <a:solidFill>
                  <a:srgbClr val="000000"/>
                </a:solidFill>
                <a:latin typeface="Times New Roman" panose="02020603050405020304" pitchFamily="18" charset="0"/>
                <a:cs typeface="Times New Roman" panose="02020603050405020304" pitchFamily="18" charset="0"/>
              </a:rPr>
              <a:t>articipating </a:t>
            </a:r>
            <a:r>
              <a:rPr lang="en-US" sz="2400" dirty="0">
                <a:solidFill>
                  <a:srgbClr val="000000"/>
                </a:solidFill>
                <a:latin typeface="Times New Roman" panose="02020603050405020304" pitchFamily="18" charset="0"/>
                <a:cs typeface="Times New Roman" panose="02020603050405020304" pitchFamily="18" charset="0"/>
              </a:rPr>
              <a:t>in an equity joint venture with another investor or enterprise</a:t>
            </a:r>
            <a:endParaRPr sz="2400" dirty="0">
              <a:latin typeface="Times New Roman" panose="02020603050405020304" pitchFamily="18" charset="0"/>
              <a:cs typeface="Times New Roman" panose="02020603050405020304" pitchFamily="18" charset="0"/>
            </a:endParaRPr>
          </a:p>
          <a:p>
            <a:pPr>
              <a:lnSpc>
                <a:spcPct val="100000"/>
              </a:lnSpc>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Ways of FDI </a:t>
            </a:r>
            <a:endParaRPr dirty="0">
              <a:latin typeface="Times New Roman" panose="02020603050405020304" pitchFamily="18" charset="0"/>
              <a:cs typeface="Times New Roman" panose="02020603050405020304" pitchFamily="18" charset="0"/>
            </a:endParaRPr>
          </a:p>
        </p:txBody>
      </p:sp>
      <p:sp>
        <p:nvSpPr>
          <p:cNvPr id="139" name="TextShape 2"/>
          <p:cNvSpPr txBox="1"/>
          <p:nvPr/>
        </p:nvSpPr>
        <p:spPr>
          <a:xfrm>
            <a:off x="457200" y="1892300"/>
            <a:ext cx="8229240" cy="4525560"/>
          </a:xfrm>
          <a:prstGeom prst="rect">
            <a:avLst/>
          </a:prstGeom>
        </p:spPr>
        <p:txBody>
          <a:bodyPr/>
          <a:lstStyle/>
          <a:p>
            <a:pPr marL="457200" indent="-457200">
              <a:lnSpc>
                <a:spcPct val="100000"/>
              </a:lnSpc>
              <a:buFont typeface="+mj-lt"/>
              <a:buAutoNum type="arabicPeriod"/>
            </a:pPr>
            <a:r>
              <a:rPr lang="en-US" sz="2400" b="1" dirty="0">
                <a:solidFill>
                  <a:srgbClr val="000000"/>
                </a:solidFill>
                <a:latin typeface="Times New Roman" panose="02020603050405020304" pitchFamily="18" charset="0"/>
                <a:cs typeface="Times New Roman" panose="02020603050405020304" pitchFamily="18" charset="0"/>
              </a:rPr>
              <a:t>Automatic Route </a:t>
            </a:r>
            <a:r>
              <a:rPr lang="en-US" sz="2400" b="1" dirty="0" smtClean="0">
                <a:solidFill>
                  <a:srgbClr val="000000"/>
                </a:solidFill>
                <a:latin typeface="Times New Roman" panose="02020603050405020304" pitchFamily="18" charset="0"/>
                <a:cs typeface="Times New Roman" panose="02020603050405020304" pitchFamily="18" charset="0"/>
              </a:rPr>
              <a:t>: </a:t>
            </a:r>
            <a:r>
              <a:rPr lang="en-US" sz="2400" dirty="0">
                <a:solidFill>
                  <a:srgbClr val="000000"/>
                </a:solidFill>
                <a:latin typeface="Times New Roman" panose="02020603050405020304" pitchFamily="18" charset="0"/>
                <a:cs typeface="Times New Roman" panose="02020603050405020304" pitchFamily="18" charset="0"/>
              </a:rPr>
              <a:t>Most sectors are now open to 100% FDI, meaning thereby, that the foreign companies do not need a prior approval for investment either by the Government or the Reserve Bank of India. It allows the Indian companies engaged in various industries to issue shares to foreign investors up to 100% of their paid up capital in Indian companies.</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r>
              <a:rPr lang="en-US" sz="2400" b="1" dirty="0">
                <a:solidFill>
                  <a:srgbClr val="000000"/>
                </a:solidFill>
                <a:latin typeface="Times New Roman" panose="02020603050405020304" pitchFamily="18" charset="0"/>
                <a:cs typeface="Times New Roman" panose="02020603050405020304" pitchFamily="18" charset="0"/>
              </a:rPr>
              <a:t>Approval  Route: </a:t>
            </a:r>
            <a:r>
              <a:rPr lang="en-US" sz="2400" dirty="0">
                <a:solidFill>
                  <a:srgbClr val="000000"/>
                </a:solidFill>
                <a:latin typeface="Times New Roman" panose="02020603050405020304" pitchFamily="18" charset="0"/>
                <a:cs typeface="Times New Roman" panose="02020603050405020304" pitchFamily="18" charset="0"/>
              </a:rPr>
              <a:t>There are certain activities that are not covered under the automatic route and that require prior Government approval and are considered by the Foreign Investment Promotion Board (FIPB).</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mj-lt"/>
              <a:buAutoNum type="arabicPeriod"/>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extShape 1"/>
          <p:cNvSpPr txBox="1"/>
          <p:nvPr/>
        </p:nvSpPr>
        <p:spPr>
          <a:xfrm>
            <a:off x="423043" y="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Sources of FDI Flow</a:t>
            </a:r>
            <a:endParaRPr dirty="0">
              <a:latin typeface="Times New Roman" panose="02020603050405020304" pitchFamily="18" charset="0"/>
              <a:cs typeface="Times New Roman" panose="02020603050405020304" pitchFamily="18" charset="0"/>
            </a:endParaRPr>
          </a:p>
        </p:txBody>
      </p:sp>
      <p:pic>
        <p:nvPicPr>
          <p:cNvPr id="141" name="Picture 2"/>
          <p:cNvPicPr/>
          <p:nvPr/>
        </p:nvPicPr>
        <p:blipFill>
          <a:blip r:embed="rId2"/>
          <a:stretch>
            <a:fillRect/>
          </a:stretch>
        </p:blipFill>
        <p:spPr>
          <a:xfrm>
            <a:off x="537343" y="1142640"/>
            <a:ext cx="8000640" cy="55224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b="1" u="sng" dirty="0" smtClean="0">
                <a:latin typeface="Times New Roman" panose="02020603050405020304" pitchFamily="18" charset="0"/>
                <a:cs typeface="Times New Roman" panose="02020603050405020304" pitchFamily="18" charset="0"/>
              </a:rPr>
              <a:t>Sources of FDI Flow </a:t>
            </a:r>
            <a:r>
              <a:rPr lang="en-US" sz="3600" dirty="0" smtClean="0"/>
              <a:t>(Cont.)</a:t>
            </a:r>
            <a:endParaRPr lang="en-IN" dirty="0"/>
          </a:p>
        </p:txBody>
      </p:sp>
      <p:sp>
        <p:nvSpPr>
          <p:cNvPr id="3" name="Subtitle 2"/>
          <p:cNvSpPr>
            <a:spLocks noGrp="1"/>
          </p:cNvSpPr>
          <p:nvPr>
            <p:ph type="body"/>
          </p:nvPr>
        </p:nvSpPr>
        <p:spPr/>
        <p:txBody>
          <a:bodyPr/>
          <a:lstStyle/>
          <a:p>
            <a:endParaRPr lang="en-IN" sz="2400"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India attracted USD 9.03 billion in FDI from Mauritius in 2014-15, whereas it was USD 6.74 billion from </a:t>
            </a:r>
            <a:r>
              <a:rPr lang="en-IN" dirty="0" smtClean="0">
                <a:latin typeface="Times New Roman" panose="02020603050405020304" pitchFamily="18" charset="0"/>
                <a:cs typeface="Times New Roman" panose="02020603050405020304" pitchFamily="18" charset="0"/>
              </a:rPr>
              <a:t>Singapore</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Other nations from where foreign inflows are increasing include Japan, the Netherlands, the US, Germany, France and the UAE during the last financial year. </a:t>
            </a:r>
          </a:p>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175680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TextShape 1"/>
          <p:cNvSpPr txBox="1"/>
          <p:nvPr/>
        </p:nvSpPr>
        <p:spPr>
          <a:xfrm>
            <a:off x="457200" y="274680"/>
            <a:ext cx="8229240" cy="1142640"/>
          </a:xfrm>
          <a:prstGeom prst="rect">
            <a:avLst/>
          </a:prstGeom>
        </p:spPr>
        <p:txBody>
          <a:bodyPr lIns="0" tIns="0" rIns="0" bIns="0"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Wal-Mart India </a:t>
            </a:r>
            <a:endParaRPr dirty="0">
              <a:latin typeface="Times New Roman" panose="02020603050405020304" pitchFamily="18" charset="0"/>
              <a:cs typeface="Times New Roman" panose="02020603050405020304" pitchFamily="18" charset="0"/>
            </a:endParaRPr>
          </a:p>
        </p:txBody>
      </p:sp>
      <p:pic>
        <p:nvPicPr>
          <p:cNvPr id="144" name="Picture 143"/>
          <p:cNvPicPr/>
          <p:nvPr/>
        </p:nvPicPr>
        <p:blipFill>
          <a:blip r:embed="rId2"/>
          <a:stretch>
            <a:fillRect/>
          </a:stretch>
        </p:blipFill>
        <p:spPr>
          <a:xfrm rot="21580800">
            <a:off x="672840" y="1676520"/>
            <a:ext cx="8038800" cy="45144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121023" y="94129"/>
            <a:ext cx="8807823" cy="6763871"/>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Wal-Mart India Private Limited is a wholly owned subsidiary of Wal-Mart Stores Inc. Wal-Mart India owns and operates 20 Best Price Modern Wholesale stores in 8 states across India. The first store opened in Amritsar in 2009</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 Wal-Mart is now seeking to open its own retail chain throughout India</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 India’s $250 billion retail business is the eighth largest in the world and has the potential to grow 7 per cent by 2011</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 For a company already dominating the world markets, this is an un-passable opportunity</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owners of Wal-Mart stand to gain enormous profits from this move while India’s economy will suffer and its workers will be subjugated to the unfair work practices.</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extShape 1"/>
          <p:cNvSpPr txBox="1"/>
          <p:nvPr/>
        </p:nvSpPr>
        <p:spPr>
          <a:xfrm>
            <a:off x="161545" y="1388033"/>
            <a:ext cx="8821270" cy="5913720"/>
          </a:xfrm>
          <a:prstGeom prst="rect">
            <a:avLst/>
          </a:prstGeom>
        </p:spPr>
        <p:txBody>
          <a:bodyPr/>
          <a:lstStyle/>
          <a:p>
            <a:pPr>
              <a:lnSpc>
                <a:spcPct val="100000"/>
              </a:lnSpc>
            </a:pPr>
            <a:r>
              <a:rPr lang="en-US" sz="2400" dirty="0" smtClean="0">
                <a:solidFill>
                  <a:srgbClr val="000000"/>
                </a:solidFill>
                <a:latin typeface="Times New Roman" panose="02020603050405020304" pitchFamily="18" charset="0"/>
                <a:cs typeface="Times New Roman" panose="02020603050405020304" pitchFamily="18" charset="0"/>
              </a:rPr>
              <a:t>The</a:t>
            </a:r>
            <a:r>
              <a:rPr lang="en-US" sz="2400" dirty="0">
                <a:solidFill>
                  <a:srgbClr val="000000"/>
                </a:solidFill>
                <a:latin typeface="Times New Roman" panose="02020603050405020304" pitchFamily="18" charset="0"/>
                <a:cs typeface="Times New Roman" panose="02020603050405020304" pitchFamily="18" charset="0"/>
              </a:rPr>
              <a:t> Government of India has amended FDI policy to increase FDI inflow</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Government of India recently relaxed the FDI policy norms for </a:t>
            </a:r>
            <a:r>
              <a:rPr lang="en-US" sz="2400" dirty="0" smtClean="0">
                <a:solidFill>
                  <a:srgbClr val="000000"/>
                </a:solidFill>
                <a:latin typeface="Times New Roman" panose="02020603050405020304" pitchFamily="18" charset="0"/>
                <a:cs typeface="Times New Roman" panose="02020603050405020304" pitchFamily="18" charset="0"/>
              </a:rPr>
              <a:t>Non-Resident </a:t>
            </a:r>
            <a:r>
              <a:rPr lang="en-US" sz="2400" dirty="0">
                <a:solidFill>
                  <a:srgbClr val="000000"/>
                </a:solidFill>
                <a:latin typeface="Times New Roman" panose="02020603050405020304" pitchFamily="18" charset="0"/>
                <a:cs typeface="Times New Roman" panose="02020603050405020304" pitchFamily="18" charset="0"/>
              </a:rPr>
              <a:t>Indians (NRIs). Under this, the non-</a:t>
            </a:r>
            <a:r>
              <a:rPr lang="en-US" sz="2400" dirty="0" err="1">
                <a:solidFill>
                  <a:srgbClr val="000000"/>
                </a:solidFill>
                <a:latin typeface="Times New Roman" panose="02020603050405020304" pitchFamily="18" charset="0"/>
                <a:cs typeface="Times New Roman" panose="02020603050405020304" pitchFamily="18" charset="0"/>
              </a:rPr>
              <a:t>repatriable</a:t>
            </a:r>
            <a:r>
              <a:rPr lang="en-US" sz="2400" dirty="0">
                <a:solidFill>
                  <a:srgbClr val="000000"/>
                </a:solidFill>
                <a:latin typeface="Times New Roman" panose="02020603050405020304" pitchFamily="18" charset="0"/>
                <a:cs typeface="Times New Roman" panose="02020603050405020304" pitchFamily="18" charset="0"/>
              </a:rPr>
              <a:t> investments made by the Persons of Indian Origin (PIOs), Overseas Citizens of India (OCI) and NRIs will be treated as domestic investments and will not be subject to FDI caps</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government has also raised FDI cap in insurance from 26 per cent to 49 per cent through a notification issued by the DIPP. The limit is composite in nature as it includes foreign investment in the form of foreign portfolio investment, foreign institutional investment, qualified foreign investment, foreign venture capital investment, and non-resident </a:t>
            </a:r>
            <a:r>
              <a:rPr lang="en-US" sz="2400" dirty="0" smtClean="0">
                <a:solidFill>
                  <a:srgbClr val="000000"/>
                </a:solidFill>
                <a:latin typeface="Times New Roman" panose="02020603050405020304" pitchFamily="18" charset="0"/>
                <a:cs typeface="Times New Roman" panose="02020603050405020304" pitchFamily="18" charset="0"/>
              </a:rPr>
              <a:t>investment</a:t>
            </a:r>
            <a:endParaRPr sz="2400" dirty="0">
              <a:latin typeface="Times New Roman" panose="02020603050405020304" pitchFamily="18" charset="0"/>
              <a:cs typeface="Times New Roman" panose="02020603050405020304" pitchFamily="18" charset="0"/>
            </a:endParaRPr>
          </a:p>
        </p:txBody>
      </p:sp>
      <p:sp>
        <p:nvSpPr>
          <p:cNvPr id="147" name="TextShape 2"/>
          <p:cNvSpPr txBox="1"/>
          <p:nvPr/>
        </p:nvSpPr>
        <p:spPr>
          <a:xfrm>
            <a:off x="-160825" y="174812"/>
            <a:ext cx="9143640" cy="94428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Government Initiatives</a:t>
            </a:r>
            <a:endParaRPr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p:nvPr>
        </p:nvSpPr>
        <p:spPr>
          <a:xfrm>
            <a:off x="228601" y="201705"/>
            <a:ext cx="8457840" cy="6266329"/>
          </a:xfrm>
        </p:spPr>
        <p:txBody>
          <a:bodyPr/>
          <a:lstStyle/>
          <a:p>
            <a:pPr marL="342900" indent="-342900">
              <a:lnSpc>
                <a:spcPct val="100000"/>
              </a:lnSpc>
            </a:pPr>
            <a:r>
              <a:rPr lang="en-IN" dirty="0">
                <a:solidFill>
                  <a:srgbClr val="000000"/>
                </a:solidFill>
                <a:latin typeface="Times New Roman" panose="02020603050405020304" pitchFamily="18" charset="0"/>
                <a:cs typeface="Times New Roman" panose="02020603050405020304" pitchFamily="18" charset="0"/>
              </a:rPr>
              <a:t>The Cabinet Committee on Economic Affairs (CCEA) has raised the threshold for foreign direct investment requiring its approval to </a:t>
            </a:r>
            <a:r>
              <a:rPr lang="en-IN" dirty="0" err="1">
                <a:solidFill>
                  <a:srgbClr val="000000"/>
                </a:solidFill>
                <a:latin typeface="Times New Roman" panose="02020603050405020304" pitchFamily="18" charset="0"/>
                <a:cs typeface="Times New Roman" panose="02020603050405020304" pitchFamily="18" charset="0"/>
              </a:rPr>
              <a:t>Rs</a:t>
            </a:r>
            <a:r>
              <a:rPr lang="en-IN" dirty="0">
                <a:solidFill>
                  <a:srgbClr val="000000"/>
                </a:solidFill>
                <a:latin typeface="Times New Roman" panose="02020603050405020304" pitchFamily="18" charset="0"/>
                <a:cs typeface="Times New Roman" panose="02020603050405020304" pitchFamily="18" charset="0"/>
              </a:rPr>
              <a:t> 3,000 crore (US$ 469 million) from the present </a:t>
            </a:r>
            <a:r>
              <a:rPr lang="en-IN" dirty="0" err="1">
                <a:solidFill>
                  <a:srgbClr val="000000"/>
                </a:solidFill>
                <a:latin typeface="Times New Roman" panose="02020603050405020304" pitchFamily="18" charset="0"/>
                <a:cs typeface="Times New Roman" panose="02020603050405020304" pitchFamily="18" charset="0"/>
              </a:rPr>
              <a:t>Rs</a:t>
            </a:r>
            <a:r>
              <a:rPr lang="en-IN" dirty="0">
                <a:solidFill>
                  <a:srgbClr val="000000"/>
                </a:solidFill>
                <a:latin typeface="Times New Roman" panose="02020603050405020304" pitchFamily="18" charset="0"/>
                <a:cs typeface="Times New Roman" panose="02020603050405020304" pitchFamily="18" charset="0"/>
              </a:rPr>
              <a:t> 1,200 crore (US$ 187 million). This decision is expected to expedite the approval process and result in increased foreign investment inflow</a:t>
            </a:r>
            <a:endParaRPr lang="en-IN" dirty="0">
              <a:latin typeface="Times New Roman" panose="02020603050405020304" pitchFamily="18" charset="0"/>
              <a:cs typeface="Times New Roman" panose="02020603050405020304" pitchFamily="18" charset="0"/>
            </a:endParaRPr>
          </a:p>
          <a:p>
            <a:pPr marL="342900" indent="-342900">
              <a:lnSpc>
                <a:spcPct val="100000"/>
              </a:lnSpc>
            </a:pPr>
            <a:r>
              <a:rPr lang="en-IN" dirty="0">
                <a:solidFill>
                  <a:srgbClr val="000000"/>
                </a:solidFill>
                <a:latin typeface="Times New Roman" panose="02020603050405020304" pitchFamily="18" charset="0"/>
                <a:cs typeface="Times New Roman" panose="02020603050405020304" pitchFamily="18" charset="0"/>
              </a:rPr>
              <a:t>India’s cabinet cleared a proposal which allows 100 per cent FDI in railway infrastructure, excluding operations. Though the initiative does not allow foreign firms to operate trains, it allows them to invest in areas such as creating the network and supplying trains for bullet trains etc.</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87045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9" name="Content Placeholder 13"/>
          <p:cNvPicPr/>
          <p:nvPr/>
        </p:nvPicPr>
        <p:blipFill>
          <a:blip r:embed="rId2"/>
          <a:stretch>
            <a:fillRect/>
          </a:stretch>
        </p:blipFill>
        <p:spPr>
          <a:xfrm>
            <a:off x="-134111" y="-524435"/>
            <a:ext cx="9278111" cy="75780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Impact of FDI reforms in 2014</a:t>
            </a:r>
            <a:endParaRPr dirty="0">
              <a:latin typeface="Times New Roman" panose="02020603050405020304" pitchFamily="18" charset="0"/>
              <a:cs typeface="Times New Roman" panose="02020603050405020304" pitchFamily="18" charset="0"/>
            </a:endParaRPr>
          </a:p>
        </p:txBody>
      </p:sp>
      <p:sp>
        <p:nvSpPr>
          <p:cNvPr id="158" name="TextShape 2"/>
          <p:cNvSpPr txBox="1"/>
          <p:nvPr/>
        </p:nvSpPr>
        <p:spPr>
          <a:xfrm>
            <a:off x="457200" y="1600200"/>
            <a:ext cx="8229240" cy="4525560"/>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After relaxing FDI norms and introducing the Make In India campaign in 2014, the Prime Minister of India made trips to 18 countries to promote the economic propaganda and to invite foreign investments</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This generated a wave of interest among the investors, as India has two major things to offer: Low cost labor and a risk taking economic environment</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reforms caused an overall increase in the FDI inflow in the following year. However, the effects varied in different sectors of the economy</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Group -3 Members</a:t>
            </a:r>
            <a:endParaRPr dirty="0">
              <a:latin typeface="Times New Roman" panose="02020603050405020304" pitchFamily="18" charset="0"/>
              <a:cs typeface="Times New Roman" panose="02020603050405020304" pitchFamily="18" charset="0"/>
            </a:endParaRPr>
          </a:p>
        </p:txBody>
      </p:sp>
      <p:sp>
        <p:nvSpPr>
          <p:cNvPr id="121" name="TextShape 2"/>
          <p:cNvSpPr txBox="1"/>
          <p:nvPr/>
        </p:nvSpPr>
        <p:spPr>
          <a:xfrm>
            <a:off x="457200" y="1600200"/>
            <a:ext cx="8229240" cy="4525560"/>
          </a:xfrm>
          <a:prstGeom prst="rect">
            <a:avLst/>
          </a:prstGeom>
        </p:spPr>
        <p:txBody>
          <a:bodyPr/>
          <a:lstStyle/>
          <a:p>
            <a:pPr marL="457200" indent="-457200">
              <a:lnSpc>
                <a:spcPct val="100000"/>
              </a:lnSpc>
              <a:buFont typeface="Arial" panose="020B0604020202020204" pitchFamily="34" charset="0"/>
              <a:buChar char="•"/>
            </a:pPr>
            <a:r>
              <a:rPr lang="en-US" sz="3200" dirty="0" err="1">
                <a:solidFill>
                  <a:srgbClr val="000000"/>
                </a:solidFill>
                <a:latin typeface="Times New Roman" panose="02020603050405020304" pitchFamily="18" charset="0"/>
                <a:cs typeface="Times New Roman" panose="02020603050405020304" pitchFamily="18" charset="0"/>
              </a:rPr>
              <a:t>Aneri</a:t>
            </a:r>
            <a:r>
              <a:rPr lang="en-US" sz="3200" dirty="0">
                <a:solidFill>
                  <a:srgbClr val="000000"/>
                </a:solidFill>
                <a:latin typeface="Times New Roman" panose="02020603050405020304" pitchFamily="18" charset="0"/>
                <a:cs typeface="Times New Roman" panose="02020603050405020304" pitchFamily="18" charset="0"/>
              </a:rPr>
              <a:t> </a:t>
            </a:r>
            <a:r>
              <a:rPr lang="en-US" sz="3200" dirty="0" err="1">
                <a:solidFill>
                  <a:srgbClr val="000000"/>
                </a:solidFill>
                <a:latin typeface="Times New Roman" panose="02020603050405020304" pitchFamily="18" charset="0"/>
                <a:cs typeface="Times New Roman" panose="02020603050405020304" pitchFamily="18" charset="0"/>
              </a:rPr>
              <a:t>Sheth</a:t>
            </a:r>
            <a:r>
              <a:rPr lang="en-US" sz="3200" dirty="0">
                <a:solidFill>
                  <a:srgbClr val="000000"/>
                </a:solidFill>
                <a:latin typeface="Times New Roman" panose="02020603050405020304" pitchFamily="18" charset="0"/>
                <a:cs typeface="Times New Roman" panose="02020603050405020304" pitchFamily="18" charset="0"/>
              </a:rPr>
              <a:t> - 1401072</a:t>
            </a:r>
            <a:endParaRPr sz="32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3200" dirty="0" err="1">
                <a:solidFill>
                  <a:srgbClr val="000000"/>
                </a:solidFill>
                <a:latin typeface="Times New Roman" panose="02020603050405020304" pitchFamily="18" charset="0"/>
                <a:cs typeface="Times New Roman" panose="02020603050405020304" pitchFamily="18" charset="0"/>
              </a:rPr>
              <a:t>Hemil</a:t>
            </a:r>
            <a:r>
              <a:rPr lang="en-US" sz="3200" dirty="0">
                <a:solidFill>
                  <a:srgbClr val="000000"/>
                </a:solidFill>
                <a:latin typeface="Times New Roman" panose="02020603050405020304" pitchFamily="18" charset="0"/>
                <a:cs typeface="Times New Roman" panose="02020603050405020304" pitchFamily="18" charset="0"/>
              </a:rPr>
              <a:t> </a:t>
            </a:r>
            <a:r>
              <a:rPr lang="en-US" sz="3200" dirty="0" err="1">
                <a:solidFill>
                  <a:srgbClr val="000000"/>
                </a:solidFill>
                <a:latin typeface="Times New Roman" panose="02020603050405020304" pitchFamily="18" charset="0"/>
                <a:cs typeface="Times New Roman" panose="02020603050405020304" pitchFamily="18" charset="0"/>
              </a:rPr>
              <a:t>Gurjar</a:t>
            </a:r>
            <a:r>
              <a:rPr lang="en-US" sz="3200" dirty="0">
                <a:solidFill>
                  <a:srgbClr val="000000"/>
                </a:solidFill>
                <a:latin typeface="Times New Roman" panose="02020603050405020304" pitchFamily="18" charset="0"/>
                <a:cs typeface="Times New Roman" panose="02020603050405020304" pitchFamily="18" charset="0"/>
              </a:rPr>
              <a:t> - 1401002</a:t>
            </a:r>
            <a:endParaRPr sz="32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3200" dirty="0" err="1">
                <a:solidFill>
                  <a:srgbClr val="000000"/>
                </a:solidFill>
                <a:latin typeface="Times New Roman" panose="02020603050405020304" pitchFamily="18" charset="0"/>
                <a:cs typeface="Times New Roman" panose="02020603050405020304" pitchFamily="18" charset="0"/>
              </a:rPr>
              <a:t>Himanshu</a:t>
            </a:r>
            <a:r>
              <a:rPr lang="en-US" sz="3200" dirty="0">
                <a:solidFill>
                  <a:srgbClr val="000000"/>
                </a:solidFill>
                <a:latin typeface="Times New Roman" panose="02020603050405020304" pitchFamily="18" charset="0"/>
                <a:cs typeface="Times New Roman" panose="02020603050405020304" pitchFamily="18" charset="0"/>
              </a:rPr>
              <a:t> </a:t>
            </a:r>
            <a:r>
              <a:rPr lang="en-US" sz="3200" dirty="0" err="1">
                <a:solidFill>
                  <a:srgbClr val="000000"/>
                </a:solidFill>
                <a:latin typeface="Times New Roman" panose="02020603050405020304" pitchFamily="18" charset="0"/>
                <a:cs typeface="Times New Roman" panose="02020603050405020304" pitchFamily="18" charset="0"/>
              </a:rPr>
              <a:t>Budhia</a:t>
            </a:r>
            <a:r>
              <a:rPr lang="en-US" sz="3200" dirty="0">
                <a:solidFill>
                  <a:srgbClr val="000000"/>
                </a:solidFill>
                <a:latin typeface="Times New Roman" panose="02020603050405020304" pitchFamily="18" charset="0"/>
                <a:cs typeface="Times New Roman" panose="02020603050405020304" pitchFamily="18" charset="0"/>
              </a:rPr>
              <a:t> - 1401039</a:t>
            </a:r>
            <a:endParaRPr sz="32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3200" dirty="0">
                <a:solidFill>
                  <a:srgbClr val="000000"/>
                </a:solidFill>
                <a:latin typeface="Times New Roman" panose="02020603050405020304" pitchFamily="18" charset="0"/>
                <a:cs typeface="Times New Roman" panose="02020603050405020304" pitchFamily="18" charset="0"/>
              </a:rPr>
              <a:t>Janki Desai - 1401103</a:t>
            </a:r>
            <a:endParaRPr sz="32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3200" dirty="0" err="1">
                <a:solidFill>
                  <a:srgbClr val="000000"/>
                </a:solidFill>
                <a:latin typeface="Times New Roman" panose="02020603050405020304" pitchFamily="18" charset="0"/>
                <a:cs typeface="Times New Roman" panose="02020603050405020304" pitchFamily="18" charset="0"/>
              </a:rPr>
              <a:t>Kunal</a:t>
            </a:r>
            <a:r>
              <a:rPr lang="en-US" sz="3200" dirty="0">
                <a:solidFill>
                  <a:srgbClr val="000000"/>
                </a:solidFill>
                <a:latin typeface="Times New Roman" panose="02020603050405020304" pitchFamily="18" charset="0"/>
                <a:cs typeface="Times New Roman" panose="02020603050405020304" pitchFamily="18" charset="0"/>
              </a:rPr>
              <a:t> Suba - 1401097</a:t>
            </a:r>
            <a:endParaRPr sz="32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3200" dirty="0" err="1">
                <a:solidFill>
                  <a:srgbClr val="000000"/>
                </a:solidFill>
                <a:latin typeface="Times New Roman" panose="02020603050405020304" pitchFamily="18" charset="0"/>
                <a:cs typeface="Times New Roman" panose="02020603050405020304" pitchFamily="18" charset="0"/>
              </a:rPr>
              <a:t>Palash</a:t>
            </a:r>
            <a:r>
              <a:rPr lang="en-US" sz="3200" dirty="0">
                <a:solidFill>
                  <a:srgbClr val="000000"/>
                </a:solidFill>
                <a:latin typeface="Times New Roman" panose="02020603050405020304" pitchFamily="18" charset="0"/>
                <a:cs typeface="Times New Roman" panose="02020603050405020304" pitchFamily="18" charset="0"/>
              </a:rPr>
              <a:t> </a:t>
            </a:r>
            <a:r>
              <a:rPr lang="en-US" sz="3200" dirty="0" err="1">
                <a:solidFill>
                  <a:srgbClr val="000000"/>
                </a:solidFill>
                <a:latin typeface="Times New Roman" panose="02020603050405020304" pitchFamily="18" charset="0"/>
                <a:cs typeface="Times New Roman" panose="02020603050405020304" pitchFamily="18" charset="0"/>
              </a:rPr>
              <a:t>Hariyani</a:t>
            </a:r>
            <a:r>
              <a:rPr lang="en-US" sz="3200" dirty="0">
                <a:solidFill>
                  <a:srgbClr val="000000"/>
                </a:solidFill>
                <a:latin typeface="Times New Roman" panose="02020603050405020304" pitchFamily="18" charset="0"/>
                <a:cs typeface="Times New Roman" panose="02020603050405020304" pitchFamily="18" charset="0"/>
              </a:rPr>
              <a:t> - 1401101</a:t>
            </a:r>
            <a:endParaRPr sz="32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3200" dirty="0" err="1">
                <a:solidFill>
                  <a:srgbClr val="000000"/>
                </a:solidFill>
                <a:latin typeface="Times New Roman" panose="02020603050405020304" pitchFamily="18" charset="0"/>
                <a:cs typeface="Times New Roman" panose="02020603050405020304" pitchFamily="18" charset="0"/>
              </a:rPr>
              <a:t>Rajvi</a:t>
            </a:r>
            <a:r>
              <a:rPr lang="en-US" sz="3200" dirty="0">
                <a:solidFill>
                  <a:srgbClr val="000000"/>
                </a:solidFill>
                <a:latin typeface="Times New Roman" panose="02020603050405020304" pitchFamily="18" charset="0"/>
                <a:cs typeface="Times New Roman" panose="02020603050405020304" pitchFamily="18" charset="0"/>
              </a:rPr>
              <a:t> </a:t>
            </a:r>
            <a:r>
              <a:rPr lang="en-US" sz="3200" dirty="0" err="1">
                <a:solidFill>
                  <a:srgbClr val="000000"/>
                </a:solidFill>
                <a:latin typeface="Times New Roman" panose="02020603050405020304" pitchFamily="18" charset="0"/>
                <a:cs typeface="Times New Roman" panose="02020603050405020304" pitchFamily="18" charset="0"/>
              </a:rPr>
              <a:t>Prajapati</a:t>
            </a:r>
            <a:r>
              <a:rPr lang="en-US" sz="3200" dirty="0">
                <a:solidFill>
                  <a:srgbClr val="000000"/>
                </a:solidFill>
                <a:latin typeface="Times New Roman" panose="02020603050405020304" pitchFamily="18" charset="0"/>
                <a:cs typeface="Times New Roman" panose="02020603050405020304" pitchFamily="18" charset="0"/>
              </a:rPr>
              <a:t> - 1401033</a:t>
            </a:r>
            <a:endParaRPr sz="32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3200" dirty="0" err="1">
                <a:solidFill>
                  <a:srgbClr val="000000"/>
                </a:solidFill>
                <a:latin typeface="Times New Roman" panose="02020603050405020304" pitchFamily="18" charset="0"/>
                <a:cs typeface="Times New Roman" panose="02020603050405020304" pitchFamily="18" charset="0"/>
              </a:rPr>
              <a:t>Rupande</a:t>
            </a:r>
            <a:r>
              <a:rPr lang="en-US" sz="3200" dirty="0">
                <a:solidFill>
                  <a:srgbClr val="000000"/>
                </a:solidFill>
                <a:latin typeface="Times New Roman" panose="02020603050405020304" pitchFamily="18" charset="0"/>
                <a:cs typeface="Times New Roman" panose="02020603050405020304" pitchFamily="18" charset="0"/>
              </a:rPr>
              <a:t> </a:t>
            </a:r>
            <a:r>
              <a:rPr lang="en-US" sz="3200" dirty="0" err="1">
                <a:solidFill>
                  <a:srgbClr val="000000"/>
                </a:solidFill>
                <a:latin typeface="Times New Roman" panose="02020603050405020304" pitchFamily="18" charset="0"/>
                <a:cs typeface="Times New Roman" panose="02020603050405020304" pitchFamily="18" charset="0"/>
              </a:rPr>
              <a:t>Shastri</a:t>
            </a:r>
            <a:r>
              <a:rPr lang="en-US" sz="3200" dirty="0">
                <a:solidFill>
                  <a:srgbClr val="000000"/>
                </a:solidFill>
                <a:latin typeface="Times New Roman" panose="02020603050405020304" pitchFamily="18" charset="0"/>
                <a:cs typeface="Times New Roman" panose="02020603050405020304" pitchFamily="18" charset="0"/>
              </a:rPr>
              <a:t> - 1401102</a:t>
            </a:r>
            <a:endParaRPr sz="3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0" name="Chart 3"/>
          <p:cNvGraphicFramePr/>
          <p:nvPr>
            <p:extLst>
              <p:ext uri="{D42A27DB-BD31-4B8C-83A1-F6EECF244321}">
                <p14:modId xmlns:p14="http://schemas.microsoft.com/office/powerpoint/2010/main" val="3562478318"/>
              </p:ext>
            </p:extLst>
          </p:nvPr>
        </p:nvGraphicFramePr>
        <p:xfrm>
          <a:off x="0" y="0"/>
          <a:ext cx="9143640" cy="685764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1" name="Picture 2"/>
          <p:cNvPicPr/>
          <p:nvPr/>
        </p:nvPicPr>
        <p:blipFill>
          <a:blip r:embed="rId2"/>
          <a:stretch>
            <a:fillRect/>
          </a:stretch>
        </p:blipFill>
        <p:spPr>
          <a:xfrm>
            <a:off x="0" y="0"/>
            <a:ext cx="9295920" cy="68576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 name="Content Placeholder 3"/>
          <p:cNvPicPr/>
          <p:nvPr/>
        </p:nvPicPr>
        <p:blipFill>
          <a:blip r:embed="rId2"/>
          <a:stretch>
            <a:fillRect/>
          </a:stretch>
        </p:blipFill>
        <p:spPr>
          <a:xfrm>
            <a:off x="0" y="0"/>
            <a:ext cx="9331200" cy="68850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457200" y="274680"/>
            <a:ext cx="8229240" cy="1142640"/>
          </a:xfrm>
          <a:prstGeom prst="rect">
            <a:avLst/>
          </a:prstGeom>
        </p:spPr>
        <p:txBody>
          <a:bodyPr lIns="0" tIns="0" rIns="0" bIns="0"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Make in India </a:t>
            </a:r>
            <a:endParaRPr dirty="0">
              <a:latin typeface="Times New Roman" panose="02020603050405020304" pitchFamily="18" charset="0"/>
              <a:cs typeface="Times New Roman" panose="02020603050405020304" pitchFamily="18" charset="0"/>
            </a:endParaRPr>
          </a:p>
        </p:txBody>
      </p:sp>
      <p:pic>
        <p:nvPicPr>
          <p:cNvPr id="152" name="Picture 151"/>
          <p:cNvPicPr/>
          <p:nvPr/>
        </p:nvPicPr>
        <p:blipFill>
          <a:blip r:embed="rId2"/>
          <a:stretch>
            <a:fillRect/>
          </a:stretch>
        </p:blipFill>
        <p:spPr>
          <a:xfrm>
            <a:off x="144000" y="1600200"/>
            <a:ext cx="8817840" cy="48798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extShape 1"/>
          <p:cNvSpPr txBox="1"/>
          <p:nvPr/>
        </p:nvSpPr>
        <p:spPr>
          <a:xfrm>
            <a:off x="161365" y="242047"/>
            <a:ext cx="8643875" cy="6521823"/>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In 2014, the government increased foreign investment upper limit from 26% to 49% in insurance sector. It also launched </a:t>
            </a:r>
            <a:r>
              <a:rPr lang="en-US" sz="2400" b="1" dirty="0">
                <a:solidFill>
                  <a:srgbClr val="000000"/>
                </a:solidFill>
                <a:latin typeface="Times New Roman" panose="02020603050405020304" pitchFamily="18" charset="0"/>
                <a:cs typeface="Times New Roman" panose="02020603050405020304" pitchFamily="18" charset="0"/>
              </a:rPr>
              <a:t>Make in India initiative</a:t>
            </a:r>
            <a:r>
              <a:rPr lang="en-US" sz="2400" dirty="0">
                <a:solidFill>
                  <a:srgbClr val="000000"/>
                </a:solidFill>
                <a:latin typeface="Times New Roman" panose="02020603050405020304" pitchFamily="18" charset="0"/>
                <a:cs typeface="Times New Roman" panose="02020603050405020304" pitchFamily="18" charset="0"/>
              </a:rPr>
              <a:t> in September 2014 under which FDI policy for 25 sectors was liberalized further</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As of April 2015, FDI inflow in India increased by 48% since the launch of "Make in India" initiative</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Make in India program was launched by PM Narendra Modi in September 2014 as part of a wider set of nation-building initiatives in response to critical economic crisis</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India has already marked its presence as one of the fastest growing economies of the world. It has been ranked among the top 3 attractive destinations for inbound investments. Since 1991, the regulatory environment in terms of foreign investment has been consistently eased to make it investor-friendly</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FDI Reforms in India </a:t>
            </a:r>
            <a:endParaRPr dirty="0">
              <a:latin typeface="Times New Roman" panose="02020603050405020304" pitchFamily="18" charset="0"/>
              <a:cs typeface="Times New Roman" panose="02020603050405020304" pitchFamily="18" charset="0"/>
            </a:endParaRPr>
          </a:p>
        </p:txBody>
      </p:sp>
      <p:sp>
        <p:nvSpPr>
          <p:cNvPr id="155" name="TextShape 2"/>
          <p:cNvSpPr txBox="1"/>
          <p:nvPr/>
        </p:nvSpPr>
        <p:spPr>
          <a:xfrm>
            <a:off x="282388" y="1600200"/>
            <a:ext cx="8404052" cy="4975412"/>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With the view to promote '</a:t>
            </a:r>
            <a:r>
              <a:rPr lang="en-US" sz="2400" b="1" dirty="0">
                <a:solidFill>
                  <a:srgbClr val="000000"/>
                </a:solidFill>
                <a:latin typeface="Times New Roman" panose="02020603050405020304" pitchFamily="18" charset="0"/>
                <a:cs typeface="Times New Roman" panose="02020603050405020304" pitchFamily="18" charset="0"/>
              </a:rPr>
              <a:t>Make in India</a:t>
            </a:r>
            <a:r>
              <a:rPr lang="en-US" sz="2400" dirty="0">
                <a:solidFill>
                  <a:srgbClr val="000000"/>
                </a:solidFill>
                <a:latin typeface="Times New Roman" panose="02020603050405020304" pitchFamily="18" charset="0"/>
                <a:cs typeface="Times New Roman" panose="02020603050405020304" pitchFamily="18" charset="0"/>
              </a:rPr>
              <a:t>' and '</a:t>
            </a:r>
            <a:r>
              <a:rPr lang="en-US" sz="2400" b="1" dirty="0">
                <a:solidFill>
                  <a:srgbClr val="000000"/>
                </a:solidFill>
                <a:latin typeface="Times New Roman" panose="02020603050405020304" pitchFamily="18" charset="0"/>
                <a:cs typeface="Times New Roman" panose="02020603050405020304" pitchFamily="18" charset="0"/>
              </a:rPr>
              <a:t>Startup India</a:t>
            </a:r>
            <a:r>
              <a:rPr lang="en-US" sz="2400" dirty="0">
                <a:solidFill>
                  <a:srgbClr val="000000"/>
                </a:solidFill>
                <a:latin typeface="Times New Roman" panose="02020603050405020304" pitchFamily="18" charset="0"/>
                <a:cs typeface="Times New Roman" panose="02020603050405020304" pitchFamily="18" charset="0"/>
              </a:rPr>
              <a:t>' initiatives, the Government published a Press Note on </a:t>
            </a:r>
            <a:r>
              <a:rPr lang="en-US" sz="2400" b="1" dirty="0">
                <a:solidFill>
                  <a:srgbClr val="000000"/>
                </a:solidFill>
                <a:latin typeface="Times New Roman" panose="02020603050405020304" pitchFamily="18" charset="0"/>
                <a:cs typeface="Times New Roman" panose="02020603050405020304" pitchFamily="18" charset="0"/>
              </a:rPr>
              <a:t>November 10, 2015 </a:t>
            </a:r>
            <a:r>
              <a:rPr lang="en-US" sz="2400" dirty="0">
                <a:solidFill>
                  <a:srgbClr val="000000"/>
                </a:solidFill>
                <a:latin typeface="Times New Roman" panose="02020603050405020304" pitchFamily="18" charset="0"/>
                <a:cs typeface="Times New Roman" panose="02020603050405020304" pitchFamily="18" charset="0"/>
              </a:rPr>
              <a:t>outlining significant reforms in the Foreign Direct Investment Policy</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To bring in foreign investments in the country, the Modi Government has brought in FDI related reforms and </a:t>
            </a:r>
            <a:r>
              <a:rPr lang="en-US" sz="2400" dirty="0" err="1">
                <a:solidFill>
                  <a:srgbClr val="000000"/>
                </a:solidFill>
                <a:latin typeface="Times New Roman" panose="02020603050405020304" pitchFamily="18" charset="0"/>
                <a:cs typeface="Times New Roman" panose="02020603050405020304" pitchFamily="18" charset="0"/>
              </a:rPr>
              <a:t>liberalisation</a:t>
            </a:r>
            <a:r>
              <a:rPr lang="en-US" sz="2400" dirty="0">
                <a:solidFill>
                  <a:srgbClr val="000000"/>
                </a:solidFill>
                <a:latin typeface="Times New Roman" panose="02020603050405020304" pitchFamily="18" charset="0"/>
                <a:cs typeface="Times New Roman" panose="02020603050405020304" pitchFamily="18" charset="0"/>
              </a:rPr>
              <a:t> touching upon 15 major Sectors of the Economy</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reforms are aimed at attracting more foreign investments through further easing, </a:t>
            </a:r>
            <a:r>
              <a:rPr lang="en-US" sz="2400" dirty="0" err="1">
                <a:solidFill>
                  <a:srgbClr val="000000"/>
                </a:solidFill>
                <a:latin typeface="Times New Roman" panose="02020603050405020304" pitchFamily="18" charset="0"/>
                <a:cs typeface="Times New Roman" panose="02020603050405020304" pitchFamily="18" charset="0"/>
              </a:rPr>
              <a:t>rationalising</a:t>
            </a:r>
            <a:r>
              <a:rPr lang="en-US" sz="2400" dirty="0">
                <a:solidFill>
                  <a:srgbClr val="000000"/>
                </a:solidFill>
                <a:latin typeface="Times New Roman" panose="02020603050405020304" pitchFamily="18" charset="0"/>
                <a:cs typeface="Times New Roman" panose="02020603050405020304" pitchFamily="18" charset="0"/>
              </a:rPr>
              <a:t> and simplifying the process of foreign investments in the country and putting more FDI proposals under the automatic route</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Content Placeholder 3"/>
          <p:cNvPicPr/>
          <p:nvPr/>
        </p:nvPicPr>
        <p:blipFill>
          <a:blip r:embed="rId2"/>
          <a:stretch>
            <a:fillRect/>
          </a:stretch>
        </p:blipFill>
        <p:spPr>
          <a:xfrm>
            <a:off x="0" y="0"/>
            <a:ext cx="9143640" cy="67950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extShape 1"/>
          <p:cNvSpPr txBox="1"/>
          <p:nvPr/>
        </p:nvSpPr>
        <p:spPr>
          <a:xfrm>
            <a:off x="380880" y="152640"/>
            <a:ext cx="85467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Developments considering FDI India </a:t>
            </a:r>
            <a:endParaRPr dirty="0">
              <a:latin typeface="Times New Roman" panose="02020603050405020304" pitchFamily="18" charset="0"/>
              <a:cs typeface="Times New Roman" panose="02020603050405020304" pitchFamily="18" charset="0"/>
            </a:endParaRPr>
          </a:p>
        </p:txBody>
      </p:sp>
      <p:sp>
        <p:nvSpPr>
          <p:cNvPr id="149" name="TextShape 2"/>
          <p:cNvSpPr txBox="1"/>
          <p:nvPr/>
        </p:nvSpPr>
        <p:spPr>
          <a:xfrm>
            <a:off x="0" y="1506072"/>
            <a:ext cx="8927620" cy="5351928"/>
          </a:xfrm>
          <a:prstGeom prst="rect">
            <a:avLst/>
          </a:prstGeom>
        </p:spPr>
        <p:txBody>
          <a:bodyPr/>
          <a:lstStyle/>
          <a:p>
            <a:pPr marL="285750" indent="-285750">
              <a:lnSpc>
                <a:spcPct val="100000"/>
              </a:lnSpc>
              <a:buFont typeface="Arial" panose="020B0604020202020204" pitchFamily="34" charset="0"/>
              <a:buChar char="•"/>
            </a:pPr>
            <a:r>
              <a:rPr lang="en-US" sz="2800" dirty="0" smtClean="0">
                <a:solidFill>
                  <a:srgbClr val="000000"/>
                </a:solidFill>
                <a:latin typeface="Times New Roman" panose="02020603050405020304" pitchFamily="18" charset="0"/>
                <a:cs typeface="Times New Roman" panose="02020603050405020304" pitchFamily="18" charset="0"/>
              </a:rPr>
              <a:t>Based </a:t>
            </a:r>
            <a:r>
              <a:rPr lang="en-US" sz="2800" dirty="0">
                <a:solidFill>
                  <a:srgbClr val="000000"/>
                </a:solidFill>
                <a:latin typeface="Times New Roman" panose="02020603050405020304" pitchFamily="18" charset="0"/>
                <a:cs typeface="Times New Roman" panose="02020603050405020304" pitchFamily="18" charset="0"/>
              </a:rPr>
              <a:t>on the recommendations of Foreign Investment Promotion Board (FIPB), the Government, in a meeting held on September 29, 2015, approved 18 proposals of FDI amounting to approximately </a:t>
            </a:r>
            <a:r>
              <a:rPr lang="en-US" sz="2800" dirty="0" err="1">
                <a:solidFill>
                  <a:srgbClr val="000000"/>
                </a:solidFill>
                <a:latin typeface="Times New Roman" panose="02020603050405020304" pitchFamily="18" charset="0"/>
                <a:cs typeface="Times New Roman" panose="02020603050405020304" pitchFamily="18" charset="0"/>
              </a:rPr>
              <a:t>Rs</a:t>
            </a:r>
            <a:r>
              <a:rPr lang="en-US" sz="2800" dirty="0">
                <a:solidFill>
                  <a:srgbClr val="000000"/>
                </a:solidFill>
                <a:latin typeface="Times New Roman" panose="02020603050405020304" pitchFamily="18" charset="0"/>
                <a:cs typeface="Times New Roman" panose="02020603050405020304" pitchFamily="18" charset="0"/>
              </a:rPr>
              <a:t> 5,000 crore (US$ 770 million)</a:t>
            </a:r>
            <a:endParaRPr sz="2800" dirty="0">
              <a:latin typeface="Times New Roman" panose="02020603050405020304" pitchFamily="18" charset="0"/>
              <a:cs typeface="Times New Roman" panose="02020603050405020304" pitchFamily="18" charset="0"/>
            </a:endParaRPr>
          </a:p>
          <a:p>
            <a:pPr marL="285750" indent="-285750">
              <a:lnSpc>
                <a:spcPct val="100000"/>
              </a:lnSpc>
              <a:buFont typeface="Arial" panose="020B0604020202020204" pitchFamily="34" charset="0"/>
              <a:buChar char="•"/>
            </a:pPr>
            <a:r>
              <a:rPr lang="en-US" sz="2800" dirty="0">
                <a:solidFill>
                  <a:srgbClr val="000000"/>
                </a:solidFill>
                <a:latin typeface="Times New Roman" panose="02020603050405020304" pitchFamily="18" charset="0"/>
                <a:cs typeface="Times New Roman" panose="02020603050405020304" pitchFamily="18" charset="0"/>
              </a:rPr>
              <a:t>Japan has won the right to construct India’s first bullet train, while offering a loan of US$ 8.11 billion to India for the same</a:t>
            </a:r>
            <a:endParaRPr sz="2800" dirty="0">
              <a:latin typeface="Times New Roman" panose="02020603050405020304" pitchFamily="18" charset="0"/>
              <a:cs typeface="Times New Roman" panose="02020603050405020304" pitchFamily="18" charset="0"/>
            </a:endParaRPr>
          </a:p>
          <a:p>
            <a:pPr marL="285750" indent="-285750">
              <a:lnSpc>
                <a:spcPct val="100000"/>
              </a:lnSpc>
              <a:buFont typeface="Arial" panose="020B0604020202020204" pitchFamily="34" charset="0"/>
              <a:buChar char="•"/>
            </a:pPr>
            <a:r>
              <a:rPr lang="en-US" sz="2800" dirty="0">
                <a:solidFill>
                  <a:srgbClr val="000000"/>
                </a:solidFill>
                <a:latin typeface="Times New Roman" panose="02020603050405020304" pitchFamily="18" charset="0"/>
                <a:cs typeface="Times New Roman" panose="02020603050405020304" pitchFamily="18" charset="0"/>
              </a:rPr>
              <a:t>Chinese mobile handset maker, </a:t>
            </a:r>
            <a:r>
              <a:rPr lang="en-US" sz="2800" dirty="0" err="1">
                <a:solidFill>
                  <a:srgbClr val="000000"/>
                </a:solidFill>
                <a:latin typeface="Times New Roman" panose="02020603050405020304" pitchFamily="18" charset="0"/>
                <a:cs typeface="Times New Roman" panose="02020603050405020304" pitchFamily="18" charset="0"/>
              </a:rPr>
              <a:t>Coolpad</a:t>
            </a:r>
            <a:r>
              <a:rPr lang="en-US" sz="2800" dirty="0">
                <a:solidFill>
                  <a:srgbClr val="000000"/>
                </a:solidFill>
                <a:latin typeface="Times New Roman" panose="02020603050405020304" pitchFamily="18" charset="0"/>
                <a:cs typeface="Times New Roman" panose="02020603050405020304" pitchFamily="18" charset="0"/>
              </a:rPr>
              <a:t> Group Limited, has committed US$ 300 million for setting up a research and development (R&amp;D) </a:t>
            </a:r>
            <a:r>
              <a:rPr lang="en-US" sz="2800" dirty="0" err="1">
                <a:solidFill>
                  <a:srgbClr val="000000"/>
                </a:solidFill>
                <a:latin typeface="Times New Roman" panose="02020603050405020304" pitchFamily="18" charset="0"/>
                <a:cs typeface="Times New Roman" panose="02020603050405020304" pitchFamily="18" charset="0"/>
              </a:rPr>
              <a:t>centre</a:t>
            </a:r>
            <a:r>
              <a:rPr lang="en-US" sz="2800" dirty="0">
                <a:solidFill>
                  <a:srgbClr val="000000"/>
                </a:solidFill>
                <a:latin typeface="Times New Roman" panose="02020603050405020304" pitchFamily="18" charset="0"/>
                <a:cs typeface="Times New Roman" panose="02020603050405020304" pitchFamily="18" charset="0"/>
              </a:rPr>
              <a:t> and its own assembly line in India by </a:t>
            </a:r>
            <a:r>
              <a:rPr lang="en-US" sz="2800" dirty="0" smtClean="0">
                <a:solidFill>
                  <a:srgbClr val="000000"/>
                </a:solidFill>
                <a:latin typeface="Times New Roman" panose="02020603050405020304" pitchFamily="18" charset="0"/>
                <a:cs typeface="Times New Roman" panose="02020603050405020304" pitchFamily="18" charset="0"/>
              </a:rPr>
              <a:t>2017</a:t>
            </a:r>
            <a:endParaRPr sz="28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p:nvPr>
        </p:nvSpPr>
        <p:spPr>
          <a:xfrm>
            <a:off x="188260" y="174812"/>
            <a:ext cx="8525076" cy="6683188"/>
          </a:xfrm>
        </p:spPr>
        <p:txBody>
          <a:bodyPr/>
          <a:lstStyle/>
          <a:p>
            <a:pPr marL="285750" indent="-285750">
              <a:lnSpc>
                <a:spcPct val="100000"/>
              </a:lnSpc>
            </a:pPr>
            <a:r>
              <a:rPr lang="en-IN" dirty="0">
                <a:solidFill>
                  <a:srgbClr val="000000"/>
                </a:solidFill>
                <a:latin typeface="Times New Roman" panose="02020603050405020304" pitchFamily="18" charset="0"/>
                <a:cs typeface="Times New Roman" panose="02020603050405020304" pitchFamily="18" charset="0"/>
              </a:rPr>
              <a:t>Amazon India expanded its logistics footprint three times to more than 2,100 cities and towns in 2015, as Amazon.com invested more than US$ 700 million in its India operations since July 2014</a:t>
            </a:r>
            <a:endParaRPr lang="en-IN" dirty="0">
              <a:latin typeface="Times New Roman" panose="02020603050405020304" pitchFamily="18" charset="0"/>
              <a:cs typeface="Times New Roman" panose="02020603050405020304" pitchFamily="18" charset="0"/>
            </a:endParaRPr>
          </a:p>
          <a:p>
            <a:pPr marL="285750" indent="-285750">
              <a:lnSpc>
                <a:spcPct val="100000"/>
              </a:lnSpc>
            </a:pPr>
            <a:r>
              <a:rPr lang="en-IN" dirty="0">
                <a:solidFill>
                  <a:srgbClr val="000000"/>
                </a:solidFill>
                <a:latin typeface="Times New Roman" panose="02020603050405020304" pitchFamily="18" charset="0"/>
                <a:cs typeface="Times New Roman" panose="02020603050405020304" pitchFamily="18" charset="0"/>
              </a:rPr>
              <a:t>Indian Railways has issued a Letter of Award (</a:t>
            </a:r>
            <a:r>
              <a:rPr lang="en-IN" dirty="0" err="1">
                <a:solidFill>
                  <a:srgbClr val="000000"/>
                </a:solidFill>
                <a:latin typeface="Times New Roman" panose="02020603050405020304" pitchFamily="18" charset="0"/>
                <a:cs typeface="Times New Roman" panose="02020603050405020304" pitchFamily="18" charset="0"/>
              </a:rPr>
              <a:t>LoA</a:t>
            </a:r>
            <a:r>
              <a:rPr lang="en-IN" dirty="0">
                <a:solidFill>
                  <a:srgbClr val="000000"/>
                </a:solidFill>
                <a:latin typeface="Times New Roman" panose="02020603050405020304" pitchFamily="18" charset="0"/>
                <a:cs typeface="Times New Roman" panose="02020603050405020304" pitchFamily="18" charset="0"/>
              </a:rPr>
              <a:t>) to US-based General Electric (GE) for a </a:t>
            </a:r>
            <a:r>
              <a:rPr lang="en-IN" dirty="0" err="1">
                <a:solidFill>
                  <a:srgbClr val="000000"/>
                </a:solidFill>
                <a:latin typeface="Times New Roman" panose="02020603050405020304" pitchFamily="18" charset="0"/>
                <a:cs typeface="Times New Roman" panose="02020603050405020304" pitchFamily="18" charset="0"/>
              </a:rPr>
              <a:t>Rs</a:t>
            </a:r>
            <a:r>
              <a:rPr lang="en-IN" dirty="0">
                <a:solidFill>
                  <a:srgbClr val="000000"/>
                </a:solidFill>
                <a:latin typeface="Times New Roman" panose="02020603050405020304" pitchFamily="18" charset="0"/>
                <a:cs typeface="Times New Roman" panose="02020603050405020304" pitchFamily="18" charset="0"/>
              </a:rPr>
              <a:t> 14,656 crore (US$ 2.2 billion) diesel locomotive factory project at </a:t>
            </a:r>
            <a:r>
              <a:rPr lang="en-IN" dirty="0" err="1">
                <a:solidFill>
                  <a:srgbClr val="000000"/>
                </a:solidFill>
                <a:latin typeface="Times New Roman" panose="02020603050405020304" pitchFamily="18" charset="0"/>
                <a:cs typeface="Times New Roman" panose="02020603050405020304" pitchFamily="18" charset="0"/>
              </a:rPr>
              <a:t>Marhowra</a:t>
            </a:r>
            <a:r>
              <a:rPr lang="en-IN" dirty="0">
                <a:solidFill>
                  <a:srgbClr val="000000"/>
                </a:solidFill>
                <a:latin typeface="Times New Roman" panose="02020603050405020304" pitchFamily="18" charset="0"/>
                <a:cs typeface="Times New Roman" panose="02020603050405020304" pitchFamily="18" charset="0"/>
              </a:rPr>
              <a:t>, and to French transport major Alstom for </a:t>
            </a:r>
            <a:r>
              <a:rPr lang="en-IN" dirty="0" err="1">
                <a:solidFill>
                  <a:srgbClr val="000000"/>
                </a:solidFill>
                <a:latin typeface="Times New Roman" panose="02020603050405020304" pitchFamily="18" charset="0"/>
                <a:cs typeface="Times New Roman" panose="02020603050405020304" pitchFamily="18" charset="0"/>
              </a:rPr>
              <a:t>Rs</a:t>
            </a:r>
            <a:r>
              <a:rPr lang="en-IN" dirty="0">
                <a:solidFill>
                  <a:srgbClr val="000000"/>
                </a:solidFill>
                <a:latin typeface="Times New Roman" panose="02020603050405020304" pitchFamily="18" charset="0"/>
                <a:cs typeface="Times New Roman" panose="02020603050405020304" pitchFamily="18" charset="0"/>
              </a:rPr>
              <a:t> 20,000 crore (US$ 3 billion) electric locomotive project in </a:t>
            </a:r>
            <a:r>
              <a:rPr lang="en-IN" dirty="0" err="1">
                <a:solidFill>
                  <a:srgbClr val="000000"/>
                </a:solidFill>
                <a:latin typeface="Times New Roman" panose="02020603050405020304" pitchFamily="18" charset="0"/>
                <a:cs typeface="Times New Roman" panose="02020603050405020304" pitchFamily="18" charset="0"/>
              </a:rPr>
              <a:t>Madhepura</a:t>
            </a:r>
            <a:r>
              <a:rPr lang="en-IN" dirty="0">
                <a:solidFill>
                  <a:srgbClr val="000000"/>
                </a:solidFill>
                <a:latin typeface="Times New Roman" panose="02020603050405020304" pitchFamily="18" charset="0"/>
                <a:cs typeface="Times New Roman" panose="02020603050405020304" pitchFamily="18" charset="0"/>
              </a:rPr>
              <a:t>, Bihar</a:t>
            </a:r>
            <a:endParaRPr lang="en-IN" dirty="0">
              <a:latin typeface="Times New Roman" panose="02020603050405020304" pitchFamily="18" charset="0"/>
              <a:cs typeface="Times New Roman" panose="02020603050405020304" pitchFamily="18" charset="0"/>
            </a:endParaRPr>
          </a:p>
          <a:p>
            <a:pPr marL="285750" indent="-285750">
              <a:lnSpc>
                <a:spcPct val="100000"/>
              </a:lnSpc>
            </a:pPr>
            <a:r>
              <a:rPr lang="en-IN" dirty="0">
                <a:solidFill>
                  <a:srgbClr val="000000"/>
                </a:solidFill>
                <a:latin typeface="Times New Roman" panose="02020603050405020304" pitchFamily="18" charset="0"/>
                <a:cs typeface="Times New Roman" panose="02020603050405020304" pitchFamily="18" charset="0"/>
              </a:rPr>
              <a:t>Kellogg Co, world's largest cereal maker, is making large investments in manufacturing and plans to set up its first Research and Development (R&amp;D) facility in India at </a:t>
            </a:r>
            <a:r>
              <a:rPr lang="en-IN" dirty="0" err="1">
                <a:solidFill>
                  <a:srgbClr val="000000"/>
                </a:solidFill>
                <a:latin typeface="Times New Roman" panose="02020603050405020304" pitchFamily="18" charset="0"/>
                <a:cs typeface="Times New Roman" panose="02020603050405020304" pitchFamily="18" charset="0"/>
              </a:rPr>
              <a:t>Taloja</a:t>
            </a:r>
            <a:r>
              <a:rPr lang="en-IN" dirty="0">
                <a:solidFill>
                  <a:srgbClr val="000000"/>
                </a:solidFill>
                <a:latin typeface="Times New Roman" panose="02020603050405020304" pitchFamily="18" charset="0"/>
                <a:cs typeface="Times New Roman" panose="02020603050405020304" pitchFamily="18" charset="0"/>
              </a:rPr>
              <a:t>, near Mumbai</a:t>
            </a:r>
            <a:endParaRPr lang="en-IN"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8328730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FDI in India vs. Other countries</a:t>
            </a:r>
            <a:endParaRPr dirty="0">
              <a:latin typeface="Times New Roman" panose="02020603050405020304" pitchFamily="18" charset="0"/>
              <a:cs typeface="Times New Roman" panose="02020603050405020304" pitchFamily="18" charset="0"/>
            </a:endParaRPr>
          </a:p>
        </p:txBody>
      </p:sp>
      <p:sp>
        <p:nvSpPr>
          <p:cNvPr id="164" name="TextShape 2"/>
          <p:cNvSpPr txBox="1"/>
          <p:nvPr/>
        </p:nvSpPr>
        <p:spPr>
          <a:xfrm>
            <a:off x="457200" y="1600200"/>
            <a:ext cx="8229240" cy="4525560"/>
          </a:xfrm>
          <a:prstGeom prst="rect">
            <a:avLst/>
          </a:prstGeom>
        </p:spPr>
        <p:txBody>
          <a:bodyPr/>
          <a:lstStyle/>
          <a:p>
            <a:pPr marL="342900" indent="-342900">
              <a:lnSpc>
                <a:spcPct val="100000"/>
              </a:lnSpc>
              <a:buFont typeface="Arial" panose="020B0604020202020204" pitchFamily="34" charset="0"/>
              <a:buChar char="•"/>
            </a:pPr>
            <a:r>
              <a:rPr lang="en-US" sz="2800" dirty="0">
                <a:solidFill>
                  <a:srgbClr val="000000"/>
                </a:solidFill>
                <a:latin typeface="Times New Roman" panose="02020603050405020304" pitchFamily="18" charset="0"/>
                <a:cs typeface="Times New Roman" panose="02020603050405020304" pitchFamily="18" charset="0"/>
              </a:rPr>
              <a:t>The Indian government’s </a:t>
            </a:r>
            <a:r>
              <a:rPr lang="en-US" sz="2800" dirty="0" err="1">
                <a:solidFill>
                  <a:srgbClr val="000000"/>
                </a:solidFill>
                <a:latin typeface="Times New Roman" panose="02020603050405020304" pitchFamily="18" charset="0"/>
                <a:cs typeface="Times New Roman" panose="02020603050405020304" pitchFamily="18" charset="0"/>
              </a:rPr>
              <a:t>favourable</a:t>
            </a:r>
            <a:r>
              <a:rPr lang="en-US" sz="2800" dirty="0">
                <a:solidFill>
                  <a:srgbClr val="000000"/>
                </a:solidFill>
                <a:latin typeface="Times New Roman" panose="02020603050405020304" pitchFamily="18" charset="0"/>
                <a:cs typeface="Times New Roman" panose="02020603050405020304" pitchFamily="18" charset="0"/>
              </a:rPr>
              <a:t> policy regime and robust business environment have ensured that foreign capital keeps flowing into the country and hence foreign investors usually prefer some countries over others at a given time</a:t>
            </a:r>
            <a:endParaRPr sz="28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8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800" dirty="0">
                <a:solidFill>
                  <a:srgbClr val="000000"/>
                </a:solidFill>
                <a:latin typeface="Times New Roman" panose="02020603050405020304" pitchFamily="18" charset="0"/>
                <a:cs typeface="Times New Roman" panose="02020603050405020304" pitchFamily="18" charset="0"/>
              </a:rPr>
              <a:t>Foreign companies invest directly in fast growing private Indian businesses to take benefits of cheaper wages and changing business environment of India</a:t>
            </a:r>
            <a:endParaRPr sz="28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8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8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Table of Contents</a:t>
            </a:r>
            <a:endParaRPr dirty="0">
              <a:latin typeface="Times New Roman" panose="02020603050405020304" pitchFamily="18" charset="0"/>
              <a:cs typeface="Times New Roman" panose="02020603050405020304" pitchFamily="18" charset="0"/>
            </a:endParaRPr>
          </a:p>
        </p:txBody>
      </p:sp>
      <p:sp>
        <p:nvSpPr>
          <p:cNvPr id="123" name="TextShape 2"/>
          <p:cNvSpPr txBox="1"/>
          <p:nvPr/>
        </p:nvSpPr>
        <p:spPr>
          <a:xfrm>
            <a:off x="201707" y="1600199"/>
            <a:ext cx="8484734" cy="5351929"/>
          </a:xfrm>
          <a:prstGeom prst="rect">
            <a:avLst/>
          </a:prstGeom>
        </p:spPr>
        <p:txBody>
          <a:bodyPr/>
          <a:lstStyle/>
          <a:p>
            <a:pPr marL="457200" indent="-4572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What is Foreign Direct Investment (FDI)?</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History of FDI – Emergence and Outcomes of Post Reforms</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FDI – Determinants, Types, Methods and Ways</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Sources of FDI in India – Wal-Mart as an example</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Government Initiatives and their developments –Make in India </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FDI Reforms in India – Sector-specific </a:t>
            </a:r>
            <a:r>
              <a:rPr lang="en-US" sz="2400" dirty="0" smtClean="0">
                <a:solidFill>
                  <a:srgbClr val="000000"/>
                </a:solidFill>
                <a:latin typeface="Times New Roman" panose="02020603050405020304" pitchFamily="18" charset="0"/>
                <a:cs typeface="Times New Roman" panose="02020603050405020304" pitchFamily="18" charset="0"/>
              </a:rPr>
              <a:t>reforms, their impact and challenges(2014)</a:t>
            </a:r>
          </a:p>
          <a:p>
            <a:pPr marL="457200" indent="-457200">
              <a:lnSpc>
                <a:spcPct val="100000"/>
              </a:lnSpc>
              <a:buFont typeface="Arial" panose="020B0604020202020204" pitchFamily="34" charset="0"/>
              <a:buChar char="•"/>
            </a:pPr>
            <a:r>
              <a:rPr lang="en-US" sz="2400" dirty="0" smtClean="0">
                <a:solidFill>
                  <a:srgbClr val="000000"/>
                </a:solidFill>
                <a:latin typeface="Times New Roman" panose="02020603050405020304" pitchFamily="18" charset="0"/>
                <a:cs typeface="Times New Roman" panose="02020603050405020304" pitchFamily="18" charset="0"/>
              </a:rPr>
              <a:t>Make in India and FDI Sector-specific reforms of 2015</a:t>
            </a:r>
            <a:endParaRPr lang="en-US" sz="2400" dirty="0" smtClean="0">
              <a:solidFill>
                <a:srgbClr val="000000"/>
              </a:solidFill>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2400" dirty="0" smtClean="0">
                <a:solidFill>
                  <a:srgbClr val="000000"/>
                </a:solidFill>
                <a:latin typeface="Times New Roman" panose="02020603050405020304" pitchFamily="18" charset="0"/>
                <a:cs typeface="Times New Roman" panose="02020603050405020304" pitchFamily="18" charset="0"/>
              </a:rPr>
              <a:t>FDI </a:t>
            </a:r>
            <a:r>
              <a:rPr lang="en-US" sz="2400" dirty="0">
                <a:solidFill>
                  <a:srgbClr val="000000"/>
                </a:solidFill>
                <a:latin typeface="Times New Roman" panose="02020603050405020304" pitchFamily="18" charset="0"/>
                <a:cs typeface="Times New Roman" panose="02020603050405020304" pitchFamily="18" charset="0"/>
              </a:rPr>
              <a:t>Development in various sectors – Statistics and Challenges </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FDI of India vs. Other countries </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Conclusion</a:t>
            </a: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457200" indent="-4572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TextShape 1"/>
          <p:cNvSpPr txBox="1"/>
          <p:nvPr/>
        </p:nvSpPr>
        <p:spPr>
          <a:xfrm>
            <a:off x="392040" y="365040"/>
            <a:ext cx="8513280" cy="132516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Graph showing FDI in India over the past 20 years</a:t>
            </a:r>
            <a:endParaRPr dirty="0">
              <a:latin typeface="Times New Roman" panose="02020603050405020304" pitchFamily="18" charset="0"/>
              <a:cs typeface="Times New Roman" panose="02020603050405020304" pitchFamily="18" charset="0"/>
            </a:endParaRPr>
          </a:p>
        </p:txBody>
      </p:sp>
      <p:pic>
        <p:nvPicPr>
          <p:cNvPr id="166" name="Picture 2"/>
          <p:cNvPicPr/>
          <p:nvPr/>
        </p:nvPicPr>
        <p:blipFill>
          <a:blip r:embed="rId2"/>
          <a:stretch>
            <a:fillRect/>
          </a:stretch>
        </p:blipFill>
        <p:spPr>
          <a:xfrm>
            <a:off x="744480" y="1731240"/>
            <a:ext cx="7719840" cy="46951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Analysis of India’s FDI</a:t>
            </a:r>
            <a:endParaRPr dirty="0">
              <a:latin typeface="Times New Roman" panose="02020603050405020304" pitchFamily="18" charset="0"/>
              <a:cs typeface="Times New Roman" panose="02020603050405020304" pitchFamily="18" charset="0"/>
            </a:endParaRPr>
          </a:p>
        </p:txBody>
      </p:sp>
      <p:sp>
        <p:nvSpPr>
          <p:cNvPr id="168" name="TextShape 2"/>
          <p:cNvSpPr txBox="1"/>
          <p:nvPr/>
        </p:nvSpPr>
        <p:spPr>
          <a:xfrm>
            <a:off x="457200" y="1600200"/>
            <a:ext cx="8229240" cy="4525560"/>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in India is reported by the Reserve Bank of India</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in India increased by 4413 USD Million in January of 2016</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in India averaged 1140.51 USD Million from 1995 until 2016, reaching an all-time high of 5670 USD Million in February of 2008 and a record low of -60 USD Million in February of 2014</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TextShape 1"/>
          <p:cNvSpPr txBox="1"/>
          <p:nvPr/>
        </p:nvSpPr>
        <p:spPr>
          <a:xfrm>
            <a:off x="413280" y="365040"/>
            <a:ext cx="8335440" cy="132516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Graph showing FDI in USA over the past 20 years</a:t>
            </a:r>
            <a:endParaRPr dirty="0">
              <a:latin typeface="Times New Roman" panose="02020603050405020304" pitchFamily="18" charset="0"/>
              <a:cs typeface="Times New Roman" panose="02020603050405020304" pitchFamily="18" charset="0"/>
            </a:endParaRPr>
          </a:p>
        </p:txBody>
      </p:sp>
      <p:pic>
        <p:nvPicPr>
          <p:cNvPr id="170" name="Picture 2"/>
          <p:cNvPicPr/>
          <p:nvPr/>
        </p:nvPicPr>
        <p:blipFill>
          <a:blip r:embed="rId2"/>
          <a:stretch>
            <a:fillRect/>
          </a:stretch>
        </p:blipFill>
        <p:spPr>
          <a:xfrm>
            <a:off x="413279" y="1855694"/>
            <a:ext cx="8206285" cy="4736667"/>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Analysis of USA’s FDI</a:t>
            </a:r>
            <a:endParaRPr dirty="0">
              <a:latin typeface="Times New Roman" panose="02020603050405020304" pitchFamily="18" charset="0"/>
              <a:cs typeface="Times New Roman" panose="02020603050405020304" pitchFamily="18" charset="0"/>
            </a:endParaRPr>
          </a:p>
        </p:txBody>
      </p:sp>
      <p:sp>
        <p:nvSpPr>
          <p:cNvPr id="172" name="TextShape 2"/>
          <p:cNvSpPr txBox="1"/>
          <p:nvPr/>
        </p:nvSpPr>
        <p:spPr>
          <a:xfrm>
            <a:off x="380880" y="1447920"/>
            <a:ext cx="8534160" cy="5181120"/>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in the United States refers to income position without current-cost adjustment</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in the United States is reported by the U.S. Bureau of Economic Analysis</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in the United States increased by 35494 USD Million in the fourth quarter of 2015</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in the United States averaged 22464.57 USD Million from 1994 until 2015, reaching an all-time high of 46165 USD Million in the second quarter of 2011 and a record low of -9988 USD Million in the fourth quarter of 2001. </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extShape 1"/>
          <p:cNvSpPr txBox="1"/>
          <p:nvPr/>
        </p:nvSpPr>
        <p:spPr>
          <a:xfrm>
            <a:off x="356527" y="149886"/>
            <a:ext cx="8435160" cy="1369631"/>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Graph showing FDI in China over the past 20 years</a:t>
            </a:r>
            <a:endParaRPr dirty="0">
              <a:latin typeface="Times New Roman" panose="02020603050405020304" pitchFamily="18" charset="0"/>
              <a:cs typeface="Times New Roman" panose="02020603050405020304" pitchFamily="18" charset="0"/>
            </a:endParaRPr>
          </a:p>
        </p:txBody>
      </p:sp>
      <p:pic>
        <p:nvPicPr>
          <p:cNvPr id="174" name="Picture 2"/>
          <p:cNvPicPr/>
          <p:nvPr/>
        </p:nvPicPr>
        <p:blipFill>
          <a:blip r:embed="rId2"/>
          <a:stretch>
            <a:fillRect/>
          </a:stretch>
        </p:blipFill>
        <p:spPr>
          <a:xfrm>
            <a:off x="356527" y="1842246"/>
            <a:ext cx="8155461" cy="4746813"/>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Analysis of China’s FDI </a:t>
            </a:r>
            <a:endParaRPr dirty="0">
              <a:latin typeface="Times New Roman" panose="02020603050405020304" pitchFamily="18" charset="0"/>
              <a:cs typeface="Times New Roman" panose="02020603050405020304" pitchFamily="18" charset="0"/>
            </a:endParaRPr>
          </a:p>
        </p:txBody>
      </p:sp>
      <p:sp>
        <p:nvSpPr>
          <p:cNvPr id="176" name="TextShape 2"/>
          <p:cNvSpPr txBox="1"/>
          <p:nvPr/>
        </p:nvSpPr>
        <p:spPr>
          <a:xfrm>
            <a:off x="349624" y="1600199"/>
            <a:ext cx="8336816" cy="5015753"/>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In China, foreign direct investment refers to the accumulated foreign investment in domestic companies or entities in non -financial sector in a given year</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in China is reported by the Ministry of Commerce of the People's Republic of China</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in China increased 4.5 percent year-on-year in the first three months of 2016. Foreign Direct Investment in China averaged 416.01 USD HML(High minus Low) from 1997 until 2016, reaching an all -time high of 1262.70 USD HML in December of 2015 and a record low of 18.32 USD HML in January of 2000</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TextShape 1"/>
          <p:cNvSpPr txBox="1"/>
          <p:nvPr/>
        </p:nvSpPr>
        <p:spPr>
          <a:xfrm>
            <a:off x="553680" y="504508"/>
            <a:ext cx="7886520" cy="4350960"/>
          </a:xfrm>
          <a:prstGeom prst="rect">
            <a:avLst/>
          </a:prstGeom>
        </p:spPr>
        <p:txBody>
          <a:bodyPr/>
          <a:lstStyle/>
          <a:p>
            <a:pPr algn="ctr">
              <a:lnSpc>
                <a:spcPct val="100000"/>
              </a:lnSpc>
            </a:pPr>
            <a:r>
              <a:rPr lang="en-US" sz="2400" b="1" dirty="0">
                <a:solidFill>
                  <a:srgbClr val="000000"/>
                </a:solidFill>
                <a:latin typeface="Calibri"/>
              </a:rPr>
              <a:t>Since China is a tough competitor of India, it is important to understand trends in the FDI over the past 5 years</a:t>
            </a:r>
            <a:endParaRPr sz="2400" b="1" dirty="0"/>
          </a:p>
          <a:p>
            <a:pPr algn="ctr">
              <a:lnSpc>
                <a:spcPct val="100000"/>
              </a:lnSpc>
            </a:pPr>
            <a:endParaRPr b="1" dirty="0"/>
          </a:p>
          <a:p>
            <a:pPr algn="ctr">
              <a:lnSpc>
                <a:spcPct val="100000"/>
              </a:lnSpc>
            </a:pPr>
            <a:endParaRPr b="1" dirty="0"/>
          </a:p>
          <a:p>
            <a:pPr algn="ctr">
              <a:lnSpc>
                <a:spcPct val="100000"/>
              </a:lnSpc>
            </a:pPr>
            <a:endParaRPr b="1" dirty="0"/>
          </a:p>
        </p:txBody>
      </p:sp>
      <p:pic>
        <p:nvPicPr>
          <p:cNvPr id="178" name="Picture 3"/>
          <p:cNvPicPr/>
          <p:nvPr/>
        </p:nvPicPr>
        <p:blipFill>
          <a:blip r:embed="rId2"/>
          <a:stretch>
            <a:fillRect/>
          </a:stretch>
        </p:blipFill>
        <p:spPr>
          <a:xfrm>
            <a:off x="4853880" y="1906200"/>
            <a:ext cx="4290120" cy="4951440"/>
          </a:xfrm>
          <a:prstGeom prst="rect">
            <a:avLst/>
          </a:prstGeom>
          <a:ln>
            <a:noFill/>
          </a:ln>
        </p:spPr>
      </p:pic>
      <p:pic>
        <p:nvPicPr>
          <p:cNvPr id="179" name="Picture 4"/>
          <p:cNvPicPr/>
          <p:nvPr/>
        </p:nvPicPr>
        <p:blipFill>
          <a:blip r:embed="rId3"/>
          <a:stretch>
            <a:fillRect/>
          </a:stretch>
        </p:blipFill>
        <p:spPr>
          <a:xfrm>
            <a:off x="0" y="1906200"/>
            <a:ext cx="4853880" cy="49514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TextShape 1"/>
          <p:cNvSpPr txBox="1"/>
          <p:nvPr/>
        </p:nvSpPr>
        <p:spPr>
          <a:xfrm>
            <a:off x="0" y="228600"/>
            <a:ext cx="9057960" cy="133308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India’s Position in the World Market 
of FDI</a:t>
            </a:r>
            <a:endParaRPr dirty="0">
              <a:latin typeface="Times New Roman" panose="02020603050405020304" pitchFamily="18" charset="0"/>
              <a:cs typeface="Times New Roman" panose="02020603050405020304" pitchFamily="18" charset="0"/>
            </a:endParaRPr>
          </a:p>
        </p:txBody>
      </p:sp>
      <p:sp>
        <p:nvSpPr>
          <p:cNvPr id="181" name="TextShape 2"/>
          <p:cNvSpPr txBox="1"/>
          <p:nvPr/>
        </p:nvSpPr>
        <p:spPr>
          <a:xfrm>
            <a:off x="255494" y="1828800"/>
            <a:ext cx="8606118" cy="4800600"/>
          </a:xfrm>
          <a:prstGeom prst="rect">
            <a:avLst/>
          </a:prstGeom>
        </p:spPr>
        <p:txBody>
          <a:bodyPr/>
          <a:lstStyle/>
          <a:p>
            <a:pPr marL="342900" indent="-342900">
              <a:lnSpc>
                <a:spcPct val="10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Since India is a developing country with world’s second largest population after China, it is significant to know where India stands in terms of Economy – Growth and Development</a:t>
            </a:r>
          </a:p>
          <a:p>
            <a:pPr marL="342900" indent="-342900">
              <a:lnSpc>
                <a:spcPct val="100000"/>
              </a:lnSpc>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FDI has two aspects – Inflows (where countries invest in India) and Outflows(where we invest in other countries) </a:t>
            </a:r>
          </a:p>
          <a:p>
            <a:pPr marL="342900" indent="-342900">
              <a:lnSpc>
                <a:spcPct val="100000"/>
              </a:lnSpc>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On the basis of these two aspects, India stands 9th (2014) in inflows FDI and it emerges as top one of the top 10 FDI destination</a:t>
            </a:r>
          </a:p>
          <a:p>
            <a:pPr marL="342900" indent="-342900">
              <a:lnSpc>
                <a:spcPct val="100000"/>
              </a:lnSpc>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India is not among top 20 countries in outflows FDI which is a major concern in Indian Economy </a:t>
            </a:r>
          </a:p>
          <a:p>
            <a:pPr marL="342900" indent="-342900">
              <a:lnSpc>
                <a:spcPct val="100000"/>
              </a:lnSpc>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
          <p:cNvPicPr/>
          <p:nvPr/>
        </p:nvPicPr>
        <p:blipFill>
          <a:blip r:embed="rId2"/>
          <a:stretch>
            <a:fillRect/>
          </a:stretch>
        </p:blipFill>
        <p:spPr>
          <a:xfrm>
            <a:off x="188259" y="0"/>
            <a:ext cx="8673353" cy="67370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The Financial Times of London Controversy</a:t>
            </a:r>
            <a:endParaRPr dirty="0">
              <a:latin typeface="Times New Roman" panose="02020603050405020304" pitchFamily="18" charset="0"/>
              <a:cs typeface="Times New Roman" panose="02020603050405020304" pitchFamily="18" charset="0"/>
            </a:endParaRPr>
          </a:p>
        </p:txBody>
      </p:sp>
      <p:sp>
        <p:nvSpPr>
          <p:cNvPr id="184" name="TextShape 2"/>
          <p:cNvSpPr txBox="1"/>
          <p:nvPr/>
        </p:nvSpPr>
        <p:spPr>
          <a:xfrm>
            <a:off x="228600" y="1752479"/>
            <a:ext cx="8381520" cy="4971049"/>
          </a:xfrm>
          <a:prstGeom prst="rect">
            <a:avLst/>
          </a:prstGeom>
        </p:spPr>
        <p:txBody>
          <a:bodyPr/>
          <a:lstStyle/>
          <a:p>
            <a:pPr marL="342900" indent="-342900">
              <a:lnSpc>
                <a:spcPct val="100000"/>
              </a:lnSpc>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A recent report by a data consultancy owned by the Financial Times of London created a stir by estimating that India is now the most </a:t>
            </a:r>
            <a:r>
              <a:rPr lang="en-US" sz="2200" dirty="0" err="1">
                <a:solidFill>
                  <a:srgbClr val="000000"/>
                </a:solidFill>
                <a:latin typeface="Times New Roman" panose="02020603050405020304" pitchFamily="18" charset="0"/>
                <a:cs typeface="Times New Roman" panose="02020603050405020304" pitchFamily="18" charset="0"/>
              </a:rPr>
              <a:t>favourite</a:t>
            </a:r>
            <a:r>
              <a:rPr lang="en-US" sz="2200" dirty="0">
                <a:solidFill>
                  <a:srgbClr val="000000"/>
                </a:solidFill>
                <a:latin typeface="Times New Roman" panose="02020603050405020304" pitchFamily="18" charset="0"/>
                <a:cs typeface="Times New Roman" panose="02020603050405020304" pitchFamily="18" charset="0"/>
              </a:rPr>
              <a:t> destination for foreign direct investment, beating China and the USA. The fine print indicates that they are talking about "estimated capital expenditures" in new ventures. By this estimate, India attracted $31 billion compared to China's $28 billion in the first half of 2015</a:t>
            </a:r>
            <a:endParaRPr sz="22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2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Reserve Bank of India (RBI) data for foreign investment flows does not appear to reflect this, causing much puzzlement in India. The total foreign direct investment that flowed into India between January and June 2015 is pegged at $20.6 billion. If you deduct the outflow from India in the form of outgoing FDI from India, this gets pared down to $19 billion</a:t>
            </a:r>
            <a:endParaRPr sz="2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Foreign Direct Investment</a:t>
            </a:r>
            <a:endParaRPr dirty="0">
              <a:latin typeface="Times New Roman" panose="02020603050405020304" pitchFamily="18" charset="0"/>
              <a:cs typeface="Times New Roman" panose="02020603050405020304" pitchFamily="18" charset="0"/>
            </a:endParaRPr>
          </a:p>
        </p:txBody>
      </p:sp>
      <p:sp>
        <p:nvSpPr>
          <p:cNvPr id="125" name="TextShape 2"/>
          <p:cNvSpPr txBox="1"/>
          <p:nvPr/>
        </p:nvSpPr>
        <p:spPr>
          <a:xfrm>
            <a:off x="242047" y="1600199"/>
            <a:ext cx="8444393" cy="5123329"/>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A </a:t>
            </a:r>
            <a:r>
              <a:rPr lang="en-US" sz="2400" b="1" dirty="0">
                <a:solidFill>
                  <a:srgbClr val="000000"/>
                </a:solidFill>
                <a:latin typeface="Times New Roman" panose="02020603050405020304" pitchFamily="18" charset="0"/>
                <a:cs typeface="Times New Roman" panose="02020603050405020304" pitchFamily="18" charset="0"/>
              </a:rPr>
              <a:t>foreign direct investment (FDI)</a:t>
            </a:r>
            <a:r>
              <a:rPr lang="en-US" sz="2400" dirty="0">
                <a:solidFill>
                  <a:srgbClr val="000000"/>
                </a:solidFill>
                <a:latin typeface="Times New Roman" panose="02020603050405020304" pitchFamily="18" charset="0"/>
                <a:cs typeface="Times New Roman" panose="02020603050405020304" pitchFamily="18" charset="0"/>
              </a:rPr>
              <a:t> is a controlling ownership in a business enterprise in one country by an entity based in another country</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Foreign direct investment is distinguished from portfolio foreign investment, a passive investment in the securities of another country such as public stocks and bonds, by the element of "control“</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 According to the </a:t>
            </a:r>
            <a:r>
              <a:rPr lang="en-US" sz="2400" i="1" dirty="0">
                <a:solidFill>
                  <a:srgbClr val="000000"/>
                </a:solidFill>
                <a:latin typeface="Times New Roman" panose="02020603050405020304" pitchFamily="18" charset="0"/>
                <a:cs typeface="Times New Roman" panose="02020603050405020304" pitchFamily="18" charset="0"/>
              </a:rPr>
              <a:t>Financial Times</a:t>
            </a:r>
            <a:r>
              <a:rPr lang="en-US" sz="2400" dirty="0">
                <a:solidFill>
                  <a:srgbClr val="000000"/>
                </a:solidFill>
                <a:latin typeface="Times New Roman" panose="02020603050405020304" pitchFamily="18" charset="0"/>
                <a:cs typeface="Times New Roman" panose="02020603050405020304" pitchFamily="18" charset="0"/>
              </a:rPr>
              <a:t>, "Standard definitions of control use the internationally agreed 10 percent threshold of voting shares, but this is a grey area as often a smaller block of shares will give control in widely held companies.”</a:t>
            </a: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TextShape 1"/>
          <p:cNvSpPr txBox="1"/>
          <p:nvPr/>
        </p:nvSpPr>
        <p:spPr>
          <a:xfrm>
            <a:off x="322730" y="524434"/>
            <a:ext cx="8294294" cy="6037729"/>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Besides this inflow, there is also foreign portfolio investment mainly by institutional investors in the stock market. This was about $17 billion in the first half of 2015</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Putting these two components of investment - direct and portfolio - together yields about $31.5 billion for the same period. But this could hardly be what the FT report is talking about since much of this is neither greenfield nor capital investment</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A comparison of RBI data between the first halves of 2014 and 2015 shows that incoming FDI has increased by about 16% in 2015 but outgoing FDI has drastically declined, probably due to weakening economies around the world. Hence net FDI inflow to India has jumped up from $8.8 billion to $19 billion.</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TextShape 1"/>
          <p:cNvSpPr txBox="1"/>
          <p:nvPr/>
        </p:nvSpPr>
        <p:spPr>
          <a:xfrm>
            <a:off x="475009" y="180550"/>
            <a:ext cx="8305560" cy="1312073"/>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Lag of India FDI in terms of China and USA </a:t>
            </a:r>
            <a:endParaRPr dirty="0">
              <a:latin typeface="Times New Roman" panose="02020603050405020304" pitchFamily="18" charset="0"/>
              <a:cs typeface="Times New Roman" panose="02020603050405020304" pitchFamily="18" charset="0"/>
            </a:endParaRPr>
          </a:p>
        </p:txBody>
      </p:sp>
      <p:sp>
        <p:nvSpPr>
          <p:cNvPr id="187" name="TextShape 2"/>
          <p:cNvSpPr txBox="1"/>
          <p:nvPr/>
        </p:nvSpPr>
        <p:spPr>
          <a:xfrm>
            <a:off x="147917" y="1761565"/>
            <a:ext cx="8861611" cy="4921623"/>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Over the last decade India has emerged as one of the </a:t>
            </a:r>
            <a:r>
              <a:rPr lang="en-US" sz="2400" dirty="0" err="1">
                <a:solidFill>
                  <a:srgbClr val="000000"/>
                </a:solidFill>
                <a:latin typeface="Times New Roman" panose="02020603050405020304" pitchFamily="18" charset="0"/>
                <a:cs typeface="Times New Roman" panose="02020603050405020304" pitchFamily="18" charset="0"/>
              </a:rPr>
              <a:t>favourite</a:t>
            </a:r>
            <a:r>
              <a:rPr lang="en-US" sz="2400" dirty="0">
                <a:solidFill>
                  <a:srgbClr val="000000"/>
                </a:solidFill>
                <a:latin typeface="Times New Roman" panose="02020603050405020304" pitchFamily="18" charset="0"/>
                <a:cs typeface="Times New Roman" panose="02020603050405020304" pitchFamily="18" charset="0"/>
              </a:rPr>
              <a:t> destination for foreign investors</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But compared to China and USA, India still lags behind in attracting foreign investment</a:t>
            </a:r>
            <a:endParaRPr sz="2400" dirty="0">
              <a:latin typeface="Times New Roman" panose="02020603050405020304" pitchFamily="18" charset="0"/>
              <a:cs typeface="Times New Roman" panose="02020603050405020304" pitchFamily="18" charset="0"/>
            </a:endParaRPr>
          </a:p>
          <a:p>
            <a:pPr>
              <a:lnSpc>
                <a:spcPct val="100000"/>
              </a:lnSpc>
            </a:pPr>
            <a:endParaRPr sz="2400" dirty="0"/>
          </a:p>
          <a:p>
            <a:pPr>
              <a:lnSpc>
                <a:spcPct val="100000"/>
              </a:lnSpc>
            </a:pPr>
            <a:r>
              <a:rPr lang="en-US" sz="2400" dirty="0">
                <a:solidFill>
                  <a:srgbClr val="000000"/>
                </a:solidFill>
                <a:latin typeface="Calibri"/>
              </a:rPr>
              <a:t>Some of the main factors which tend to act as roadblock for foreign investment in India include:</a:t>
            </a:r>
            <a:endParaRPr sz="2400" dirty="0"/>
          </a:p>
          <a:p>
            <a:pPr marL="457200" indent="-457200">
              <a:lnSpc>
                <a:spcPct val="100000"/>
              </a:lnSpc>
              <a:buFont typeface="+mj-lt"/>
              <a:buAutoNum type="arabicPeriod"/>
            </a:pPr>
            <a:r>
              <a:rPr lang="en-US" sz="2400" dirty="0">
                <a:solidFill>
                  <a:srgbClr val="000000"/>
                </a:solidFill>
                <a:latin typeface="Calibri"/>
              </a:rPr>
              <a:t> Political considerations</a:t>
            </a:r>
            <a:endParaRPr sz="2400" dirty="0"/>
          </a:p>
          <a:p>
            <a:pPr marL="457200" indent="-457200">
              <a:lnSpc>
                <a:spcPct val="100000"/>
              </a:lnSpc>
              <a:buFont typeface="+mj-lt"/>
              <a:buAutoNum type="arabicPeriod"/>
            </a:pPr>
            <a:r>
              <a:rPr lang="en-US" sz="2400" dirty="0">
                <a:solidFill>
                  <a:srgbClr val="000000"/>
                </a:solidFill>
                <a:latin typeface="Calibri"/>
              </a:rPr>
              <a:t> Poor infrastructure</a:t>
            </a:r>
            <a:endParaRPr sz="2400" dirty="0"/>
          </a:p>
          <a:p>
            <a:pPr marL="457200" indent="-457200">
              <a:lnSpc>
                <a:spcPct val="100000"/>
              </a:lnSpc>
              <a:buFont typeface="+mj-lt"/>
              <a:buAutoNum type="arabicPeriod"/>
            </a:pPr>
            <a:r>
              <a:rPr lang="en-US" sz="2400" dirty="0">
                <a:solidFill>
                  <a:srgbClr val="000000"/>
                </a:solidFill>
                <a:latin typeface="Calibri"/>
              </a:rPr>
              <a:t> Inadequate government policies</a:t>
            </a:r>
            <a:endParaRPr sz="2400" dirty="0"/>
          </a:p>
          <a:p>
            <a:pPr marL="457200" indent="-457200">
              <a:lnSpc>
                <a:spcPct val="100000"/>
              </a:lnSpc>
              <a:buFont typeface="+mj-lt"/>
              <a:buAutoNum type="arabicPeriod"/>
            </a:pPr>
            <a:r>
              <a:rPr lang="en-US" sz="2400" dirty="0">
                <a:solidFill>
                  <a:srgbClr val="000000"/>
                </a:solidFill>
                <a:latin typeface="Calibri"/>
              </a:rPr>
              <a:t> Rigid </a:t>
            </a:r>
            <a:r>
              <a:rPr lang="en-US" sz="2400" dirty="0" err="1">
                <a:solidFill>
                  <a:srgbClr val="000000"/>
                </a:solidFill>
                <a:latin typeface="Calibri"/>
              </a:rPr>
              <a:t>labour</a:t>
            </a:r>
            <a:r>
              <a:rPr lang="en-US" sz="2400" dirty="0">
                <a:solidFill>
                  <a:srgbClr val="000000"/>
                </a:solidFill>
                <a:latin typeface="Calibri"/>
              </a:rPr>
              <a:t> laws</a:t>
            </a:r>
            <a:endParaRPr sz="2400" dirty="0"/>
          </a:p>
          <a:p>
            <a:pPr marL="457200" indent="-457200">
              <a:lnSpc>
                <a:spcPct val="100000"/>
              </a:lnSpc>
              <a:buFont typeface="+mj-lt"/>
              <a:buAutoNum type="arabicPeriod"/>
            </a:pPr>
            <a:r>
              <a:rPr lang="en-US" sz="2400" dirty="0">
                <a:solidFill>
                  <a:srgbClr val="000000"/>
                </a:solidFill>
                <a:latin typeface="Calibri"/>
              </a:rPr>
              <a:t>Rampant corruption.</a:t>
            </a:r>
            <a:endParaRPr sz="2400"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Crucial Period: 2013-2017 and so on </a:t>
            </a:r>
            <a:endParaRPr dirty="0">
              <a:latin typeface="Times New Roman" panose="02020603050405020304" pitchFamily="18" charset="0"/>
              <a:cs typeface="Times New Roman" panose="02020603050405020304" pitchFamily="18" charset="0"/>
            </a:endParaRPr>
          </a:p>
        </p:txBody>
      </p:sp>
      <p:sp>
        <p:nvSpPr>
          <p:cNvPr id="189" name="TextShape 2"/>
          <p:cNvSpPr txBox="1"/>
          <p:nvPr/>
        </p:nvSpPr>
        <p:spPr>
          <a:xfrm>
            <a:off x="268941" y="1676519"/>
            <a:ext cx="8417499" cy="4858751"/>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India </a:t>
            </a:r>
            <a:r>
              <a:rPr lang="en-US" sz="2400" dirty="0" smtClean="0">
                <a:solidFill>
                  <a:srgbClr val="000000"/>
                </a:solidFill>
                <a:latin typeface="Times New Roman" panose="02020603050405020304" pitchFamily="18" charset="0"/>
                <a:cs typeface="Times New Roman" panose="02020603050405020304" pitchFamily="18" charset="0"/>
              </a:rPr>
              <a:t>was</a:t>
            </a:r>
            <a:r>
              <a:rPr lang="en-US" sz="2400" dirty="0" smtClean="0">
                <a:solidFill>
                  <a:srgbClr val="000000"/>
                </a:solidFill>
                <a:latin typeface="Times New Roman" panose="02020603050405020304" pitchFamily="18" charset="0"/>
                <a:cs typeface="Times New Roman" panose="02020603050405020304" pitchFamily="18" charset="0"/>
              </a:rPr>
              <a:t> </a:t>
            </a:r>
            <a:r>
              <a:rPr lang="en-US" sz="2400" dirty="0">
                <a:solidFill>
                  <a:srgbClr val="000000"/>
                </a:solidFill>
                <a:latin typeface="Times New Roman" panose="02020603050405020304" pitchFamily="18" charset="0"/>
                <a:cs typeface="Times New Roman" panose="02020603050405020304" pitchFamily="18" charset="0"/>
              </a:rPr>
              <a:t>ranked ninth in </a:t>
            </a:r>
            <a:r>
              <a:rPr lang="en-US" sz="2400" dirty="0" smtClean="0">
                <a:solidFill>
                  <a:srgbClr val="000000"/>
                </a:solidFill>
                <a:latin typeface="Times New Roman" panose="02020603050405020304" pitchFamily="18" charset="0"/>
                <a:cs typeface="Times New Roman" panose="02020603050405020304" pitchFamily="18" charset="0"/>
              </a:rPr>
              <a:t>2014 while </a:t>
            </a:r>
            <a:r>
              <a:rPr lang="en-US" sz="2400" dirty="0">
                <a:solidFill>
                  <a:srgbClr val="000000"/>
                </a:solidFill>
                <a:latin typeface="Times New Roman" panose="02020603050405020304" pitchFamily="18" charset="0"/>
                <a:cs typeface="Times New Roman" panose="02020603050405020304" pitchFamily="18" charset="0"/>
              </a:rPr>
              <a:t>it was 15th in 2013</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During 2014, FDI inflows into India jumped 22% to $34 billion at a time when global FDI fell by 16% to $1.23 trillion. UNCTAD(United Nations Conference on Trade and Development) projected global FDI flows to rise 11% to $1.4 trillion in 2015</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India’s rank as a top prospective host country for FDI also rose to third place from fourth place in an UNCTAD survey for the period 2015-17</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TextShape 1"/>
          <p:cNvSpPr txBox="1"/>
          <p:nvPr/>
        </p:nvSpPr>
        <p:spPr>
          <a:xfrm>
            <a:off x="457200" y="-18252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Conclusion </a:t>
            </a:r>
            <a:endParaRPr dirty="0">
              <a:latin typeface="Times New Roman" panose="02020603050405020304" pitchFamily="18" charset="0"/>
              <a:cs typeface="Times New Roman" panose="02020603050405020304" pitchFamily="18" charset="0"/>
            </a:endParaRPr>
          </a:p>
        </p:txBody>
      </p:sp>
      <p:sp>
        <p:nvSpPr>
          <p:cNvPr id="191" name="TextShape 2"/>
          <p:cNvSpPr txBox="1"/>
          <p:nvPr/>
        </p:nvSpPr>
        <p:spPr>
          <a:xfrm>
            <a:off x="134471" y="960119"/>
            <a:ext cx="8551969" cy="5763409"/>
          </a:xfrm>
          <a:prstGeom prst="rect">
            <a:avLst/>
          </a:prstGeom>
        </p:spPr>
        <p:txBody>
          <a:bodyPr/>
          <a:lstStyle/>
          <a:p>
            <a:pPr marL="342900" indent="-342900">
              <a:lnSpc>
                <a:spcPct val="100000"/>
              </a:lnSpc>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FDI inflows to India are likely to maintain an upward trend as economic recovery gains ground</a:t>
            </a:r>
            <a:endParaRPr sz="22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200" dirty="0" smtClean="0">
                <a:solidFill>
                  <a:srgbClr val="000000"/>
                </a:solidFill>
                <a:latin typeface="Times New Roman" panose="02020603050405020304" pitchFamily="18" charset="0"/>
                <a:cs typeface="Times New Roman" panose="02020603050405020304" pitchFamily="18" charset="0"/>
              </a:rPr>
              <a:t>In </a:t>
            </a:r>
            <a:r>
              <a:rPr lang="en-US" sz="2200" dirty="0">
                <a:solidFill>
                  <a:srgbClr val="000000"/>
                </a:solidFill>
                <a:latin typeface="Times New Roman" panose="02020603050405020304" pitchFamily="18" charset="0"/>
                <a:cs typeface="Times New Roman" panose="02020603050405020304" pitchFamily="18" charset="0"/>
              </a:rPr>
              <a:t>terms of the sectored composition of FDI inflows, manufacturing is likely to gain strength, as policy efforts to revitalize the industrial sector are sustained</a:t>
            </a:r>
            <a:endParaRPr sz="22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India being one of the biggest economy with the burden of growing population, poverty, etc. it still manages foreign trading and investment like any other developing nation </a:t>
            </a:r>
            <a:endParaRPr sz="22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2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200" dirty="0" err="1">
                <a:solidFill>
                  <a:srgbClr val="000000"/>
                </a:solidFill>
                <a:latin typeface="Times New Roman" panose="02020603050405020304" pitchFamily="18" charset="0"/>
                <a:cs typeface="Times New Roman" panose="02020603050405020304" pitchFamily="18" charset="0"/>
              </a:rPr>
              <a:t>Premila</a:t>
            </a:r>
            <a:r>
              <a:rPr lang="en-US" sz="2200" dirty="0">
                <a:solidFill>
                  <a:srgbClr val="000000"/>
                </a:solidFill>
                <a:latin typeface="Times New Roman" panose="02020603050405020304" pitchFamily="18" charset="0"/>
                <a:cs typeface="Times New Roman" panose="02020603050405020304" pitchFamily="18" charset="0"/>
              </a:rPr>
              <a:t> Nazareth </a:t>
            </a:r>
            <a:r>
              <a:rPr lang="en-US" sz="2200" dirty="0" err="1">
                <a:solidFill>
                  <a:srgbClr val="000000"/>
                </a:solidFill>
                <a:latin typeface="Times New Roman" panose="02020603050405020304" pitchFamily="18" charset="0"/>
                <a:cs typeface="Times New Roman" panose="02020603050405020304" pitchFamily="18" charset="0"/>
              </a:rPr>
              <a:t>Satyanand</a:t>
            </a:r>
            <a:r>
              <a:rPr lang="en-US" sz="2200" b="1" u="sng" dirty="0">
                <a:solidFill>
                  <a:srgbClr val="000000"/>
                </a:solidFill>
                <a:latin typeface="Times New Roman" panose="02020603050405020304" pitchFamily="18" charset="0"/>
                <a:cs typeface="Times New Roman" panose="02020603050405020304" pitchFamily="18" charset="0"/>
              </a:rPr>
              <a:t>,</a:t>
            </a:r>
            <a:r>
              <a:rPr lang="en-US" sz="2200" dirty="0">
                <a:solidFill>
                  <a:srgbClr val="000000"/>
                </a:solidFill>
                <a:latin typeface="Times New Roman" panose="02020603050405020304" pitchFamily="18" charset="0"/>
                <a:cs typeface="Times New Roman" panose="02020603050405020304" pitchFamily="18" charset="0"/>
              </a:rPr>
              <a:t> an economist and consultant with UNCTAD, said this year’s report shows positive trends about India, which is expected to be sustained. “There seems to be slight improvement in foreign investor sentiment about India. India is also now back in the top 10 investor destinations. However, India remains the only BRIC country not to have received more than $50 billion FDI inflows within a year,” she added</a:t>
            </a:r>
            <a:endParaRPr sz="22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TextShape 1"/>
          <p:cNvSpPr txBox="1"/>
          <p:nvPr/>
        </p:nvSpPr>
        <p:spPr>
          <a:xfrm>
            <a:off x="457200" y="-128731"/>
            <a:ext cx="8229240" cy="1142640"/>
          </a:xfrm>
          <a:prstGeom prst="rect">
            <a:avLst/>
          </a:prstGeom>
        </p:spPr>
        <p:txBody>
          <a:bodyPr anchor="ctr"/>
          <a:lstStyle/>
          <a:p>
            <a:pPr algn="ctr">
              <a:lnSpc>
                <a:spcPct val="100000"/>
              </a:lnSpc>
            </a:pPr>
            <a:r>
              <a:rPr lang="en-US" sz="4400" b="1" u="sng" dirty="0">
                <a:solidFill>
                  <a:srgbClr val="000000"/>
                </a:solidFill>
                <a:latin typeface="Calibri"/>
              </a:rPr>
              <a:t>References </a:t>
            </a:r>
            <a:endParaRPr dirty="0"/>
          </a:p>
        </p:txBody>
      </p:sp>
      <p:sp>
        <p:nvSpPr>
          <p:cNvPr id="193" name="TextShape 2"/>
          <p:cNvSpPr txBox="1"/>
          <p:nvPr/>
        </p:nvSpPr>
        <p:spPr>
          <a:xfrm>
            <a:off x="188259" y="874059"/>
            <a:ext cx="8498181" cy="5876365"/>
          </a:xfrm>
          <a:prstGeom prst="rect">
            <a:avLst/>
          </a:prstGeom>
        </p:spPr>
        <p:txBody>
          <a:bodyPr/>
          <a:lstStyle/>
          <a:p>
            <a:pPr marL="342900" indent="-342900">
              <a:lnSpc>
                <a:spcPct val="100000"/>
              </a:lnSpc>
              <a:buFont typeface="Arial" panose="020B0604020202020204" pitchFamily="34" charset="0"/>
              <a:buChar char="•"/>
            </a:pPr>
            <a:r>
              <a:rPr lang="en-US" sz="2200" u="sng" dirty="0">
                <a:solidFill>
                  <a:srgbClr val="0000FF"/>
                </a:solidFill>
                <a:latin typeface="Calibri"/>
              </a:rPr>
              <a:t>http://www.livemint.com/Money/ZxJzJKTVc5sPD2XcxJQZvI/India-among-top-10-countries-to-attract-highest-FDI-in-2014.html</a:t>
            </a:r>
            <a:endParaRPr sz="2200" dirty="0"/>
          </a:p>
          <a:p>
            <a:pPr marL="342900" indent="-342900">
              <a:lnSpc>
                <a:spcPct val="100000"/>
              </a:lnSpc>
              <a:buFont typeface="Arial" panose="020B0604020202020204" pitchFamily="34" charset="0"/>
              <a:buChar char="•"/>
            </a:pPr>
            <a:r>
              <a:rPr lang="en-US" sz="2200" u="sng" dirty="0">
                <a:solidFill>
                  <a:srgbClr val="0000FF"/>
                </a:solidFill>
                <a:latin typeface="Calibri"/>
              </a:rPr>
              <a:t>http://www.tradingeconomics.com/india/foreign-direct-investment</a:t>
            </a:r>
            <a:endParaRPr sz="2200" dirty="0"/>
          </a:p>
          <a:p>
            <a:pPr marL="342900" indent="-342900">
              <a:lnSpc>
                <a:spcPct val="100000"/>
              </a:lnSpc>
              <a:buFont typeface="Arial" panose="020B0604020202020204" pitchFamily="34" charset="0"/>
              <a:buChar char="•"/>
            </a:pPr>
            <a:r>
              <a:rPr lang="en-US" sz="2200" u="sng" dirty="0">
                <a:solidFill>
                  <a:srgbClr val="0000FF"/>
                </a:solidFill>
                <a:latin typeface="Calibri"/>
              </a:rPr>
              <a:t>http://timesofindia.indiatimes.com/india/India-pips-US-China-as-No-1-foreign-direct-investment-destination/articleshow/49160838.cms</a:t>
            </a:r>
            <a:endParaRPr sz="2200" dirty="0"/>
          </a:p>
          <a:p>
            <a:pPr marL="342900" indent="-342900">
              <a:lnSpc>
                <a:spcPct val="100000"/>
              </a:lnSpc>
              <a:buFont typeface="Arial" panose="020B0604020202020204" pitchFamily="34" charset="0"/>
              <a:buChar char="•"/>
            </a:pPr>
            <a:r>
              <a:rPr lang="en-US" sz="2200" u="sng" dirty="0">
                <a:solidFill>
                  <a:srgbClr val="0000FF"/>
                </a:solidFill>
                <a:latin typeface="Calibri"/>
              </a:rPr>
              <a:t>http://topforeignstocks.com/2015/09/29/top-countries-for-foreign-direct-investment-inflows-and-outflows/</a:t>
            </a:r>
            <a:r>
              <a:rPr lang="en-US" sz="2200" dirty="0">
                <a:solidFill>
                  <a:srgbClr val="000000"/>
                </a:solidFill>
                <a:latin typeface="Calibri"/>
              </a:rPr>
              <a:t> </a:t>
            </a:r>
            <a:endParaRPr sz="2200" dirty="0"/>
          </a:p>
          <a:p>
            <a:pPr marL="342900" indent="-342900">
              <a:lnSpc>
                <a:spcPct val="100000"/>
              </a:lnSpc>
              <a:buFont typeface="Arial" panose="020B0604020202020204" pitchFamily="34" charset="0"/>
              <a:buChar char="•"/>
            </a:pPr>
            <a:r>
              <a:rPr lang="en-US" sz="2200" u="sng" dirty="0">
                <a:solidFill>
                  <a:srgbClr val="0000FF"/>
                </a:solidFill>
                <a:latin typeface="Calibri"/>
              </a:rPr>
              <a:t>http://www.youthkiawaaz.com/2010/06/5-reasons-why-fdi-is-limited-in-india/</a:t>
            </a:r>
            <a:r>
              <a:rPr lang="en-US" sz="2200" dirty="0">
                <a:solidFill>
                  <a:srgbClr val="000000"/>
                </a:solidFill>
                <a:latin typeface="Calibri"/>
              </a:rPr>
              <a:t> </a:t>
            </a:r>
            <a:endParaRPr sz="2200" dirty="0"/>
          </a:p>
          <a:p>
            <a:pPr marL="342900" indent="-342900">
              <a:lnSpc>
                <a:spcPct val="100000"/>
              </a:lnSpc>
              <a:buFont typeface="Arial" panose="020B0604020202020204" pitchFamily="34" charset="0"/>
              <a:buChar char="•"/>
            </a:pPr>
            <a:r>
              <a:rPr lang="en-US" sz="2200" u="sng" dirty="0">
                <a:solidFill>
                  <a:srgbClr val="0000FF"/>
                </a:solidFill>
                <a:latin typeface="Calibri"/>
              </a:rPr>
              <a:t>http://timesofindia.indiatimes.com/business/india-business/Why-FDI-data-on-India-is-causing-confusion/articleshow/49175954.cms</a:t>
            </a:r>
            <a:endParaRPr sz="2200" dirty="0"/>
          </a:p>
          <a:p>
            <a:pPr marL="342900" indent="-342900">
              <a:lnSpc>
                <a:spcPct val="100000"/>
              </a:lnSpc>
              <a:buFont typeface="Arial" panose="020B0604020202020204" pitchFamily="34" charset="0"/>
              <a:buChar char="•"/>
            </a:pPr>
            <a:r>
              <a:rPr lang="en-US" sz="2200" u="sng" dirty="0">
                <a:solidFill>
                  <a:srgbClr val="0000FF"/>
                </a:solidFill>
                <a:latin typeface="Times New Roman"/>
              </a:rPr>
              <a:t>http://www.thehindu.com/news/national/centre-relaxes-fdi-norms-in-15-sectors/article7865451.ece</a:t>
            </a:r>
            <a:endParaRPr sz="2200" dirty="0"/>
          </a:p>
          <a:p>
            <a:pPr marL="342900" indent="-342900">
              <a:lnSpc>
                <a:spcPct val="100000"/>
              </a:lnSpc>
              <a:buFont typeface="Arial" panose="020B0604020202020204" pitchFamily="34" charset="0"/>
              <a:buChar char="•"/>
            </a:pPr>
            <a:r>
              <a:rPr lang="en-US" sz="2200" u="sng" dirty="0">
                <a:solidFill>
                  <a:srgbClr val="0000FF"/>
                </a:solidFill>
                <a:latin typeface="Times New Roman"/>
              </a:rPr>
              <a:t>https://www.kpmg.com/IN/en/services/Tax/FlashNews/KPMG-Flash-News-Major-FDI-Policy-reforms-notified-1.pdf</a:t>
            </a:r>
            <a:endParaRPr sz="2200" dirty="0"/>
          </a:p>
          <a:p>
            <a:pPr marL="342900" indent="-342900">
              <a:lnSpc>
                <a:spcPct val="100000"/>
              </a:lnSpc>
              <a:buFont typeface="Arial" panose="020B0604020202020204" pitchFamily="34" charset="0"/>
              <a:buChar char="•"/>
            </a:pPr>
            <a:r>
              <a:rPr lang="en-US" sz="2200" u="sng" dirty="0">
                <a:solidFill>
                  <a:srgbClr val="0000FF"/>
                </a:solidFill>
                <a:latin typeface="Times New Roman"/>
              </a:rPr>
              <a:t>https://www.pwc.in/assets/pdfs/news-alert-tax/2015/pwc_news_alert-13_november_2015-major_reforms_in_fdi_policy.pdf</a:t>
            </a:r>
            <a:endParaRPr sz="2200" dirty="0"/>
          </a:p>
          <a:p>
            <a:pPr marL="342900" indent="-342900">
              <a:lnSpc>
                <a:spcPct val="100000"/>
              </a:lnSpc>
              <a:buFont typeface="Arial" panose="020B0604020202020204" pitchFamily="34" charset="0"/>
              <a:buChar char="•"/>
            </a:pPr>
            <a:endParaRPr sz="2200" dirty="0"/>
          </a:p>
          <a:p>
            <a:pPr marL="342900" indent="-342900">
              <a:lnSpc>
                <a:spcPct val="100000"/>
              </a:lnSpc>
              <a:buFont typeface="Arial" panose="020B0604020202020204" pitchFamily="34" charset="0"/>
              <a:buChar char="•"/>
            </a:pPr>
            <a:endParaRPr sz="2200" dirty="0"/>
          </a:p>
          <a:p>
            <a:pPr marL="342900" indent="-342900">
              <a:lnSpc>
                <a:spcPct val="100000"/>
              </a:lnSpc>
              <a:buFont typeface="Arial" panose="020B0604020202020204" pitchFamily="34" charset="0"/>
              <a:buChar char="•"/>
            </a:pPr>
            <a:endParaRPr sz="2200"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extShape 1"/>
          <p:cNvSpPr txBox="1"/>
          <p:nvPr/>
        </p:nvSpPr>
        <p:spPr>
          <a:xfrm>
            <a:off x="268941" y="632012"/>
            <a:ext cx="8323370" cy="5889812"/>
          </a:xfrm>
          <a:prstGeom prst="rect">
            <a:avLst/>
          </a:prstGeom>
        </p:spPr>
        <p:txBody>
          <a:bodyPr/>
          <a:lstStyle/>
          <a:p>
            <a:pPr algn="ctr">
              <a:lnSpc>
                <a:spcPct val="100000"/>
              </a:lnSpc>
            </a:pPr>
            <a:endParaRPr lang="en-US" sz="6000" b="1" dirty="0" smtClean="0">
              <a:latin typeface="Times New Roman" panose="02020603050405020304" pitchFamily="18" charset="0"/>
              <a:cs typeface="Times New Roman" panose="02020603050405020304" pitchFamily="18" charset="0"/>
            </a:endParaRPr>
          </a:p>
          <a:p>
            <a:pPr algn="ctr">
              <a:lnSpc>
                <a:spcPct val="100000"/>
              </a:lnSpc>
            </a:pPr>
            <a:endParaRPr lang="en-US" sz="6000" b="1" dirty="0">
              <a:latin typeface="Times New Roman" panose="02020603050405020304" pitchFamily="18" charset="0"/>
              <a:cs typeface="Times New Roman" panose="02020603050405020304" pitchFamily="18" charset="0"/>
            </a:endParaRPr>
          </a:p>
          <a:p>
            <a:pPr algn="ctr">
              <a:lnSpc>
                <a:spcPct val="100000"/>
              </a:lnSpc>
            </a:pPr>
            <a:r>
              <a:rPr lang="en-US" sz="7000" b="1" dirty="0" smtClean="0">
                <a:latin typeface="Times New Roman" panose="02020603050405020304" pitchFamily="18" charset="0"/>
                <a:cs typeface="Times New Roman" panose="02020603050405020304" pitchFamily="18" charset="0"/>
              </a:rPr>
              <a:t>THANK YOU</a:t>
            </a:r>
            <a:endParaRPr sz="7000" b="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TextShape 1"/>
          <p:cNvSpPr txBox="1"/>
          <p:nvPr/>
        </p:nvSpPr>
        <p:spPr>
          <a:xfrm>
            <a:off x="457200" y="27468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History of FDI in India</a:t>
            </a:r>
            <a:endParaRPr dirty="0">
              <a:latin typeface="Times New Roman" panose="02020603050405020304" pitchFamily="18" charset="0"/>
              <a:cs typeface="Times New Roman" panose="02020603050405020304" pitchFamily="18" charset="0"/>
            </a:endParaRPr>
          </a:p>
        </p:txBody>
      </p:sp>
      <p:sp>
        <p:nvSpPr>
          <p:cNvPr id="127" name="TextShape 2"/>
          <p:cNvSpPr txBox="1"/>
          <p:nvPr/>
        </p:nvSpPr>
        <p:spPr>
          <a:xfrm>
            <a:off x="336176" y="1592851"/>
            <a:ext cx="8350264" cy="4794501"/>
          </a:xfrm>
          <a:prstGeom prst="rect">
            <a:avLst/>
          </a:prstGeom>
        </p:spPr>
        <p:txBody>
          <a:bodyPr/>
          <a:lstStyle/>
          <a:p>
            <a:pPr marL="342900" indent="-342900">
              <a:lnSpc>
                <a:spcPct val="100000"/>
              </a:lnSpc>
              <a:buFont typeface="Arial" panose="020B0604020202020204" pitchFamily="34" charset="0"/>
              <a:buChar char="•"/>
            </a:pPr>
            <a:r>
              <a:rPr lang="en-IN" sz="2400" dirty="0" smtClean="0">
                <a:latin typeface="Times New Roman" panose="02020603050405020304" pitchFamily="18" charset="0"/>
                <a:cs typeface="Times New Roman" panose="02020603050405020304" pitchFamily="18" charset="0"/>
              </a:rPr>
              <a:t>Major of the FDI came from the East India Company in the 18</a:t>
            </a:r>
            <a:r>
              <a:rPr lang="en-IN" sz="2400" baseline="30000" dirty="0" smtClean="0">
                <a:latin typeface="Times New Roman" panose="02020603050405020304" pitchFamily="18" charset="0"/>
                <a:cs typeface="Times New Roman" panose="02020603050405020304" pitchFamily="18" charset="0"/>
              </a:rPr>
              <a:t>th</a:t>
            </a:r>
            <a:r>
              <a:rPr lang="en-IN" sz="2400" dirty="0" smtClean="0">
                <a:latin typeface="Times New Roman" panose="02020603050405020304" pitchFamily="18" charset="0"/>
                <a:cs typeface="Times New Roman" panose="02020603050405020304" pitchFamily="18" charset="0"/>
              </a:rPr>
              <a:t> Century</a:t>
            </a:r>
          </a:p>
          <a:p>
            <a:pPr marL="342900" indent="-342900">
              <a:lnSpc>
                <a:spcPct val="100000"/>
              </a:lnSpc>
              <a:buFont typeface="Arial" panose="020B0604020202020204" pitchFamily="34" charset="0"/>
              <a:buChar char="•"/>
            </a:pPr>
            <a:endParaRPr lang="en-IN" sz="2400" dirty="0" smtClean="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After Independence in 1947, India adhered to socialist policies</a:t>
            </a:r>
          </a:p>
          <a:p>
            <a:pPr marL="342900" indent="-342900">
              <a:lnSpc>
                <a:spcPct val="100000"/>
              </a:lnSpc>
              <a:buFont typeface="Arial" panose="020B0604020202020204" pitchFamily="34" charset="0"/>
              <a:buChar char="•"/>
            </a:pPr>
            <a:endParaRPr lang="en-US" sz="2400" dirty="0" smtClean="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Though attempts were made to liberalize economy in 1966 and 1985, a major attempt to liberalize economy was in 1985 by PM Rajiv Gandhi</a:t>
            </a:r>
          </a:p>
          <a:p>
            <a:pPr marL="342900" indent="-342900">
              <a:lnSpc>
                <a:spcPct val="100000"/>
              </a:lnSpc>
              <a:buFont typeface="Arial" panose="020B0604020202020204" pitchFamily="34" charset="0"/>
              <a:buChar char="•"/>
            </a:pPr>
            <a:endParaRPr lang="en-US" sz="2400" dirty="0" smtClean="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The government had to make economic reforms in 1991, after India faced a balance of payment crisis following the Gulf War and the downfall of Soviet Union</a:t>
            </a:r>
            <a:endParaRPr lang="en-IN" sz="2400" dirty="0" smtClean="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extShape 1"/>
          <p:cNvSpPr txBox="1"/>
          <p:nvPr/>
        </p:nvSpPr>
        <p:spPr>
          <a:xfrm>
            <a:off x="457200" y="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Emergence of FDI in India</a:t>
            </a:r>
            <a:endParaRPr dirty="0">
              <a:latin typeface="Times New Roman" panose="02020603050405020304" pitchFamily="18" charset="0"/>
              <a:cs typeface="Times New Roman" panose="02020603050405020304" pitchFamily="18" charset="0"/>
            </a:endParaRPr>
          </a:p>
        </p:txBody>
      </p:sp>
      <p:sp>
        <p:nvSpPr>
          <p:cNvPr id="129" name="TextShape 2"/>
          <p:cNvSpPr txBox="1"/>
          <p:nvPr/>
        </p:nvSpPr>
        <p:spPr>
          <a:xfrm>
            <a:off x="201705" y="1142640"/>
            <a:ext cx="8700247" cy="5446419"/>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India had to pledge 20 tons of gold to Union Bank of Switzerland and 47 tons to Bank of England as part of bailout deal with the IMF(International Monetary Fund)</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IMF required India to undertake  a series of structural economic reforms</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As a result the government of P.V. </a:t>
            </a:r>
            <a:r>
              <a:rPr lang="en-US" sz="2400" dirty="0" err="1">
                <a:solidFill>
                  <a:srgbClr val="000000"/>
                </a:solidFill>
                <a:latin typeface="Times New Roman" panose="02020603050405020304" pitchFamily="18" charset="0"/>
                <a:cs typeface="Times New Roman" panose="02020603050405020304" pitchFamily="18" charset="0"/>
              </a:rPr>
              <a:t>Narasimha</a:t>
            </a:r>
            <a:r>
              <a:rPr lang="en-US" sz="2400" dirty="0">
                <a:solidFill>
                  <a:srgbClr val="000000"/>
                </a:solidFill>
                <a:latin typeface="Times New Roman" panose="02020603050405020304" pitchFamily="18" charset="0"/>
                <a:cs typeface="Times New Roman" panose="02020603050405020304" pitchFamily="18" charset="0"/>
              </a:rPr>
              <a:t> Rao and his finance minister Manmohan Singh started breakthrough reforms, although they did not implement many of the reforms IMF wanted</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new neo-liberal policies included opening for international trade and investment, deregulation, initiation of privatization, tax reforms, and inflation-controlling measures.</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extShape 1"/>
          <p:cNvSpPr txBox="1"/>
          <p:nvPr/>
        </p:nvSpPr>
        <p:spPr>
          <a:xfrm>
            <a:off x="443572" y="0"/>
            <a:ext cx="8229240" cy="114264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Outcomes of Past Reforms</a:t>
            </a:r>
            <a:endParaRPr dirty="0">
              <a:latin typeface="Times New Roman" panose="02020603050405020304" pitchFamily="18" charset="0"/>
              <a:cs typeface="Times New Roman" panose="02020603050405020304" pitchFamily="18" charset="0"/>
            </a:endParaRPr>
          </a:p>
        </p:txBody>
      </p:sp>
      <p:sp>
        <p:nvSpPr>
          <p:cNvPr id="131" name="TextShape 2"/>
          <p:cNvSpPr txBox="1"/>
          <p:nvPr/>
        </p:nvSpPr>
        <p:spPr>
          <a:xfrm>
            <a:off x="376337" y="1301675"/>
            <a:ext cx="8363711" cy="5265868"/>
          </a:xfrm>
          <a:prstGeom prst="rect">
            <a:avLst/>
          </a:prstGeom>
        </p:spPr>
        <p:txBody>
          <a:bodyPr/>
          <a:lstStyle/>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Overall amount of overseas investment rose to $5.3 billion in 1995-1996 in the country from a microscopic US $132 million in 1991-1992</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India in 1997 allowed foreign direct investment (FDI) in cash and carry wholesale</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Then, it required government approval. The approval requirement was relaxed, and automatic permission was granted in 2006</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Between 2000 to 2010, Indian retail attracted about $1.8 billion in foreign direct investment, representing a very small 1.5% of total investment flow into India</a:t>
            </a: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extShape 1"/>
          <p:cNvSpPr txBox="1"/>
          <p:nvPr/>
        </p:nvSpPr>
        <p:spPr>
          <a:xfrm>
            <a:off x="342900" y="0"/>
            <a:ext cx="8610480" cy="1317812"/>
          </a:xfrm>
          <a:prstGeom prst="rect">
            <a:avLst/>
          </a:prstGeom>
        </p:spPr>
        <p:txBody>
          <a:bodyPr anchor="ctr"/>
          <a:lstStyle/>
          <a:p>
            <a:pPr algn="ctr">
              <a:lnSpc>
                <a:spcPct val="100000"/>
              </a:lnSpc>
            </a:pPr>
            <a:r>
              <a:rPr lang="en-US" sz="4000" b="1" u="sng" dirty="0">
                <a:solidFill>
                  <a:srgbClr val="000000"/>
                </a:solidFill>
                <a:latin typeface="Times New Roman" panose="02020603050405020304" pitchFamily="18" charset="0"/>
                <a:cs typeface="Times New Roman" panose="02020603050405020304" pitchFamily="18" charset="0"/>
              </a:rPr>
              <a:t>Determinants of Foreign Direct Investment</a:t>
            </a:r>
            <a:endParaRPr sz="4000" dirty="0">
              <a:latin typeface="Times New Roman" panose="02020603050405020304" pitchFamily="18" charset="0"/>
              <a:cs typeface="Times New Roman" panose="02020603050405020304" pitchFamily="18" charset="0"/>
            </a:endParaRPr>
          </a:p>
        </p:txBody>
      </p:sp>
      <p:sp>
        <p:nvSpPr>
          <p:cNvPr id="133" name="TextShape 2"/>
          <p:cNvSpPr txBox="1"/>
          <p:nvPr/>
        </p:nvSpPr>
        <p:spPr>
          <a:xfrm>
            <a:off x="342900" y="1465729"/>
            <a:ext cx="8229240" cy="5257440"/>
          </a:xfrm>
          <a:prstGeom prst="rect">
            <a:avLst/>
          </a:prstGeom>
        </p:spPr>
        <p:txBody>
          <a:bodyPr/>
          <a:lstStyle/>
          <a:p>
            <a:pPr marL="342900" indent="-342900">
              <a:lnSpc>
                <a:spcPct val="100000"/>
              </a:lnSpc>
              <a:buFont typeface="Arial" panose="020B0604020202020204" pitchFamily="34" charset="0"/>
              <a:buChar char="•"/>
            </a:pPr>
            <a:r>
              <a:rPr lang="en-US" sz="2000" b="1" dirty="0">
                <a:solidFill>
                  <a:srgbClr val="000000"/>
                </a:solidFill>
                <a:latin typeface="Times New Roman" panose="02020603050405020304" pitchFamily="18" charset="0"/>
                <a:cs typeface="Times New Roman" panose="02020603050405020304" pitchFamily="18" charset="0"/>
              </a:rPr>
              <a:t>Firm-specific advantages: </a:t>
            </a:r>
            <a:r>
              <a:rPr lang="en-US" sz="2000" dirty="0">
                <a:solidFill>
                  <a:srgbClr val="000000"/>
                </a:solidFill>
                <a:latin typeface="Times New Roman" panose="02020603050405020304" pitchFamily="18" charset="0"/>
                <a:cs typeface="Times New Roman" panose="02020603050405020304" pitchFamily="18" charset="0"/>
              </a:rPr>
              <a:t>Once domestic investment was exhausted, a firm could exploit its advantages linked to market imperfections, which could provide the firm with market power and competitive advantage</a:t>
            </a:r>
            <a:endParaRPr sz="20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0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000" b="1" dirty="0">
                <a:solidFill>
                  <a:srgbClr val="000000"/>
                </a:solidFill>
                <a:latin typeface="Times New Roman" panose="02020603050405020304" pitchFamily="18" charset="0"/>
                <a:cs typeface="Times New Roman" panose="02020603050405020304" pitchFamily="18" charset="0"/>
              </a:rPr>
              <a:t>Removal of conflicts:</a:t>
            </a:r>
            <a:r>
              <a:rPr lang="en-US" sz="2000" dirty="0">
                <a:solidFill>
                  <a:srgbClr val="000000"/>
                </a:solidFill>
                <a:latin typeface="Times New Roman" panose="02020603050405020304" pitchFamily="18" charset="0"/>
                <a:cs typeface="Times New Roman" panose="02020603050405020304" pitchFamily="18" charset="0"/>
              </a:rPr>
              <a:t> Conflict arises if a firm is already operating in foreign market or looking to expand its operations within the same market. However, it must be taken into account that a reduction in conflict through acquisition of control of operations will increase the market imperfections</a:t>
            </a:r>
            <a:endParaRPr sz="20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0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000" b="1" dirty="0">
                <a:solidFill>
                  <a:srgbClr val="000000"/>
                </a:solidFill>
                <a:latin typeface="Times New Roman" panose="02020603050405020304" pitchFamily="18" charset="0"/>
                <a:cs typeface="Times New Roman" panose="02020603050405020304" pitchFamily="18" charset="0"/>
              </a:rPr>
              <a:t>Propensity to formulate an internationalization strategy to mitigate risk</a:t>
            </a:r>
            <a:r>
              <a:rPr lang="en-US" sz="2000" dirty="0">
                <a:solidFill>
                  <a:srgbClr val="000000"/>
                </a:solidFill>
                <a:latin typeface="Times New Roman" panose="02020603050405020304" pitchFamily="18" charset="0"/>
                <a:cs typeface="Times New Roman" panose="02020603050405020304" pitchFamily="18" charset="0"/>
              </a:rPr>
              <a:t>: According to the position, firms are characterized with 3 levels of decision making: </a:t>
            </a:r>
            <a:r>
              <a:rPr lang="en-US" sz="2000" u="sng" dirty="0">
                <a:solidFill>
                  <a:srgbClr val="000000"/>
                </a:solidFill>
                <a:latin typeface="Times New Roman" panose="02020603050405020304" pitchFamily="18" charset="0"/>
                <a:cs typeface="Times New Roman" panose="02020603050405020304" pitchFamily="18" charset="0"/>
              </a:rPr>
              <a:t>the day to day supervision, management decision coordination and long term strategy planning and decision making.</a:t>
            </a:r>
            <a:r>
              <a:rPr lang="en-US" sz="2000" dirty="0">
                <a:solidFill>
                  <a:srgbClr val="000000"/>
                </a:solidFill>
                <a:latin typeface="Times New Roman" panose="02020603050405020304" pitchFamily="18" charset="0"/>
                <a:cs typeface="Times New Roman" panose="02020603050405020304" pitchFamily="18" charset="0"/>
              </a:rPr>
              <a:t> The extent to which a company can mitigate risk depends on how well a firm can formulate an internationalization strategy taking these levels of decision into account.</a:t>
            </a:r>
            <a:endParaRPr sz="20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0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0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0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sz="2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extShape 1"/>
          <p:cNvSpPr txBox="1"/>
          <p:nvPr/>
        </p:nvSpPr>
        <p:spPr>
          <a:xfrm>
            <a:off x="628560" y="269640"/>
            <a:ext cx="7886520" cy="1325160"/>
          </a:xfrm>
          <a:prstGeom prst="rect">
            <a:avLst/>
          </a:prstGeom>
        </p:spPr>
        <p:txBody>
          <a:bodyPr anchor="ctr"/>
          <a:lstStyle/>
          <a:p>
            <a:pPr algn="ctr">
              <a:lnSpc>
                <a:spcPct val="100000"/>
              </a:lnSpc>
            </a:pPr>
            <a:r>
              <a:rPr lang="en-US" sz="4400" b="1" u="sng" dirty="0">
                <a:solidFill>
                  <a:srgbClr val="000000"/>
                </a:solidFill>
                <a:latin typeface="Times New Roman" panose="02020603050405020304" pitchFamily="18" charset="0"/>
                <a:cs typeface="Times New Roman" panose="02020603050405020304" pitchFamily="18" charset="0"/>
              </a:rPr>
              <a:t>Types of Foreign Direct Investment</a:t>
            </a:r>
            <a:endParaRPr dirty="0">
              <a:latin typeface="Times New Roman" panose="02020603050405020304" pitchFamily="18" charset="0"/>
              <a:cs typeface="Times New Roman" panose="02020603050405020304" pitchFamily="18" charset="0"/>
            </a:endParaRPr>
          </a:p>
        </p:txBody>
      </p:sp>
      <p:sp>
        <p:nvSpPr>
          <p:cNvPr id="135" name="TextShape 2"/>
          <p:cNvSpPr txBox="1"/>
          <p:nvPr/>
        </p:nvSpPr>
        <p:spPr>
          <a:xfrm>
            <a:off x="628560" y="1825560"/>
            <a:ext cx="7886520" cy="4711320"/>
          </a:xfrm>
          <a:prstGeom prst="rect">
            <a:avLst/>
          </a:prstGeom>
        </p:spPr>
        <p:txBody>
          <a:bodyPr/>
          <a:lstStyle/>
          <a:p>
            <a:pPr marL="342900" indent="-342900">
              <a:lnSpc>
                <a:spcPct val="100000"/>
              </a:lnSpc>
              <a:buFont typeface="Arial" panose="020B0604020202020204" pitchFamily="34" charset="0"/>
              <a:buChar char="•"/>
            </a:pPr>
            <a:r>
              <a:rPr lang="en-US" sz="2400" b="1" dirty="0">
                <a:solidFill>
                  <a:srgbClr val="000000"/>
                </a:solidFill>
                <a:latin typeface="Times New Roman" panose="02020603050405020304" pitchFamily="18" charset="0"/>
                <a:cs typeface="Times New Roman" panose="02020603050405020304" pitchFamily="18" charset="0"/>
              </a:rPr>
              <a:t>Horizontal FDI</a:t>
            </a:r>
            <a:r>
              <a:rPr lang="en-US" sz="2400" dirty="0">
                <a:solidFill>
                  <a:srgbClr val="000000"/>
                </a:solidFill>
                <a:latin typeface="Times New Roman" panose="02020603050405020304" pitchFamily="18" charset="0"/>
                <a:cs typeface="Times New Roman" panose="02020603050405020304" pitchFamily="18" charset="0"/>
              </a:rPr>
              <a:t> arises when a firm duplicates its home country-based activities at the same value chain stage in a host country through </a:t>
            </a:r>
            <a:r>
              <a:rPr lang="en-US" sz="2400" dirty="0" smtClean="0">
                <a:solidFill>
                  <a:srgbClr val="000000"/>
                </a:solidFill>
                <a:latin typeface="Times New Roman" panose="02020603050405020304" pitchFamily="18" charset="0"/>
                <a:cs typeface="Times New Roman" panose="02020603050405020304" pitchFamily="18" charset="0"/>
              </a:rPr>
              <a:t>FDI</a:t>
            </a:r>
          </a:p>
          <a:p>
            <a:pPr>
              <a:lnSpc>
                <a:spcPct val="100000"/>
              </a:lnSpc>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b="1" dirty="0">
                <a:solidFill>
                  <a:srgbClr val="000000"/>
                </a:solidFill>
                <a:latin typeface="Times New Roman" panose="02020603050405020304" pitchFamily="18" charset="0"/>
                <a:cs typeface="Times New Roman" panose="02020603050405020304" pitchFamily="18" charset="0"/>
              </a:rPr>
              <a:t>Platform FDI-</a:t>
            </a:r>
            <a:r>
              <a:rPr lang="en-US" sz="2400" dirty="0">
                <a:solidFill>
                  <a:srgbClr val="000000"/>
                </a:solidFill>
                <a:latin typeface="Times New Roman" panose="02020603050405020304" pitchFamily="18" charset="0"/>
                <a:cs typeface="Times New Roman" panose="02020603050405020304" pitchFamily="18" charset="0"/>
              </a:rPr>
              <a:t> Foreign direct investment from a source country into a destination country for the purpose of exporting to a third </a:t>
            </a:r>
            <a:r>
              <a:rPr lang="en-US" sz="2400" dirty="0" smtClean="0">
                <a:solidFill>
                  <a:srgbClr val="000000"/>
                </a:solidFill>
                <a:latin typeface="Times New Roman" panose="02020603050405020304" pitchFamily="18" charset="0"/>
                <a:cs typeface="Times New Roman" panose="02020603050405020304" pitchFamily="18" charset="0"/>
              </a:rPr>
              <a:t>country</a:t>
            </a:r>
          </a:p>
          <a:p>
            <a:pPr>
              <a:lnSpc>
                <a:spcPct val="100000"/>
              </a:lnSpc>
            </a:pPr>
            <a:endParaRPr sz="2400" dirty="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r>
              <a:rPr lang="en-US" sz="2400" b="1" dirty="0">
                <a:solidFill>
                  <a:srgbClr val="000000"/>
                </a:solidFill>
                <a:latin typeface="Times New Roman" panose="02020603050405020304" pitchFamily="18" charset="0"/>
                <a:cs typeface="Times New Roman" panose="02020603050405020304" pitchFamily="18" charset="0"/>
              </a:rPr>
              <a:t>Vertical FDI</a:t>
            </a:r>
            <a:r>
              <a:rPr lang="en-US" sz="2400" dirty="0">
                <a:solidFill>
                  <a:srgbClr val="000000"/>
                </a:solidFill>
                <a:latin typeface="Times New Roman" panose="02020603050405020304" pitchFamily="18" charset="0"/>
                <a:cs typeface="Times New Roman" panose="02020603050405020304" pitchFamily="18" charset="0"/>
              </a:rPr>
              <a:t> takes place when a firm through FDI moves upstream or downstream in different value chains i.e., when firms perform value-adding activities stage by stage in a vertical fashion in a host </a:t>
            </a:r>
            <a:r>
              <a:rPr lang="en-US" sz="2400" dirty="0" smtClean="0">
                <a:solidFill>
                  <a:srgbClr val="000000"/>
                </a:solidFill>
                <a:latin typeface="Times New Roman" panose="02020603050405020304" pitchFamily="18" charset="0"/>
                <a:cs typeface="Times New Roman" panose="02020603050405020304" pitchFamily="18" charset="0"/>
              </a:rPr>
              <a:t>country</a:t>
            </a:r>
            <a:endParaRPr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FDI</Template>
  <TotalTime>72</TotalTime>
  <Words>2422</Words>
  <Application>Microsoft Office PowerPoint</Application>
  <PresentationFormat>On-screen Show (4:3)</PresentationFormat>
  <Paragraphs>223</Paragraphs>
  <Slides>45</Slides>
  <Notes>0</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45</vt:i4>
      </vt:variant>
    </vt:vector>
  </HeadingPairs>
  <TitlesOfParts>
    <vt:vector size="53" baseType="lpstr">
      <vt:lpstr>Arial</vt:lpstr>
      <vt:lpstr>Calibri</vt:lpstr>
      <vt:lpstr>DejaVu Sans</vt:lpstr>
      <vt:lpstr>StarSymbol</vt:lpstr>
      <vt:lpstr>Times New Roman</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Sources of FDI Flow (Cont.)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Janki Desai</dc:creator>
  <cp:lastModifiedBy>Janki Desai</cp:lastModifiedBy>
  <cp:revision>34</cp:revision>
  <dcterms:created xsi:type="dcterms:W3CDTF">2016-04-16T12:31:09Z</dcterms:created>
  <dcterms:modified xsi:type="dcterms:W3CDTF">2016-04-16T13:43:41Z</dcterms:modified>
</cp:coreProperties>
</file>